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61" r:id="rId5"/>
    <p:sldId id="267" r:id="rId6"/>
    <p:sldId id="268" r:id="rId7"/>
    <p:sldId id="269" r:id="rId8"/>
    <p:sldId id="270" r:id="rId9"/>
    <p:sldId id="271" r:id="rId10"/>
    <p:sldId id="272" r:id="rId11"/>
    <p:sldId id="266" r:id="rId12"/>
    <p:sldId id="260" r:id="rId13"/>
    <p:sldId id="259" r:id="rId14"/>
    <p:sldId id="262" r:id="rId15"/>
    <p:sldId id="263" r:id="rId16"/>
    <p:sldId id="264" r:id="rId17"/>
    <p:sldId id="265"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iwTxLbzjsQGeziF3MNAGRedVYG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2"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3.816"/>
    </inkml:context>
    <inkml:brush xml:id="br0">
      <inkml:brushProperty name="width" value="0.05" units="cm"/>
      <inkml:brushProperty name="height" value="0.05" units="cm"/>
    </inkml:brush>
  </inkml:definitions>
  <inkml:trace contextRef="#ctx0" brushRef="#br0">10154 1461 0 0 0,'-16'-9'52'0'0,"-213"-112"592"0"0,175 97-378 0 0,-1 2 0 0 0,-81-21-1 0 0,-55 0 429 0 0,-344-33-1 0 0,-214 53 285 0 0,331 40-496 0 0,-103 31 179 0 0,-598 132 0 0 0,676-78-379 0 0,5 19 1 0 0,5 18-1 0 0,-780 371 0 0 0,807-297-69 0 0,-586 410-1 0 0,705-411-82 0 0,9 13 1 0 0,-385 403-1 0 0,525-476-46 0 0,-166 241-1 0 0,222-270-34 0 0,5 5 0 0 0,-102 232-1 0 0,138-258-21 0 0,5 1 0 0 0,4 2-1 0 0,5 1 1 0 0,-18 145 0 0 0,35-157-6 0 0,5 1 0 0 0,3-1 0 0 0,5 1 0 0 0,4-1 0 0 0,30 147 0 0 0,-3-99-3 0 0,6-1 1 0 0,6-2-1 0 0,6-3 0 0 0,80 151 1 0 0,-45-129-5 0 0,6-4 0 0 0,7-5 0 0 0,124 143 0 0 0,-66-115 2 0 0,7-6-1 0 0,8-8 1 0 0,7-8-1 0 0,6-7 0 0 0,347 207 1 0 0,-258-203 27 0 0,6-12-1 0 0,6-13 1 0 0,5-12 0 0 0,432 109 0 0 0,-293-124 10 0 0,5-19 0 0 0,671 38-1 0 0,-416-103-16 0 0,954-144 30 0 0,-2-204-62 0 0,-948 134-2 0 0,-9-31-1 0 0,1052-506 1 0 0,-1284 500 20 0 0,535-369 1 0 0,-722 415 22 0 0,-9-11 0 0 0,-8-12 1 0 0,438-482-1 0 0,-542 519 63 0 0,-8-5-1 0 0,-7-6 1 0 0,184-352 0 0 0,-251 400 29 0 0,-5-1 0 0 0,52-191 0 0 0,-82 221-12 0 0,-6-1 1 0 0,-4-1-1 0 0,7-188 1 0 0,-26 207-56 0 0,-5 1 1 0 0,-3-1-1 0 0,-5 2 1 0 0,-3-1 0 0 0,-5 2-1 0 0,-3 1 1 0 0,-63-151-1 0 0,34 120-19 0 0,-6 3 1 0 0,-5 2-1 0 0,-4 4 0 0 0,-115-143 0 0 0,46 91 39 0 0,-312-286 0 0 0,-89 26 30 0 0,-156-14 6 0 0,311 230-199 0 0,-9 17 0 0 0,-8 16 0 0 0,-7 19 0 0 0,-486-117 0 0 0,371 150-417 0 0,-5 23 0 0 0,-3 23 0 0 0,-742-9-1 0 0,612 88-1014 0 0,1 30 0 0 0,-929 167-1 0 0,551 8-847 0 0,132 5-172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7.399"/>
    </inkml:context>
    <inkml:brush xml:id="br0">
      <inkml:brushProperty name="width" value="0.05" units="cm"/>
      <inkml:brushProperty name="height" value="0.05" units="cm"/>
    </inkml:brush>
  </inkml:definitions>
  <inkml:trace contextRef="#ctx0" brushRef="#br0">1462 69 0 0 0,'-36'-8'88'0'0,"-67"-10"549"0"0,-22 1-144 0 0,68 10-74 0 0,-47-4 4 0 0,54 7-76 0 0,-46 2-24 0 0,72 1-94 0 0,-8 2-44 0 0,-96 1-99 0 0,120-2-70 0 0,1 0-1 0 0,0 1 0 0 0,0-1 1 0 0,-1 1-1 0 0,-8 3 0 0 0,-66 16 23 0 0,42-7 56 0 0,-37 21 26 0 0,43-15 10 0 0,15-7-81 0 0,-53 40 234 0 0,13-6-59 0 0,33-20 62 0 0,10-11-177 0 0,8-7-3 0 0,0 0-1 0 0,1 0 0 0 0,0 1 0 0 0,0 0 0 0 0,-9 18 0 0 0,-37 58 842 0 0,3-1 59 0 0,21-36-554 0 0,22-36-70 0 0,0 3-50 0 0,-17 44-46 0 0,18-44 180 0 0,12-2-315 0 0,18 41-76 0 0,-17-40-141 0 0,11-7-182 0 0,54 25-245 0 0,-54-24-266 0 0,6-3-260 0 0,119 21-1725 0 0,-66-14 794 0 0,-58-9-154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9.198"/>
    </inkml:context>
    <inkml:brush xml:id="br0">
      <inkml:brushProperty name="width" value="0.05" units="cm"/>
      <inkml:brushProperty name="height" value="0.05" units="cm"/>
    </inkml:brush>
  </inkml:definitions>
  <inkml:trace contextRef="#ctx0" brushRef="#br0">1 2119 0 0 0,'0'0'3804'0'0,"18"-13"-3612"0"0,84-65 1 0 0,-24 14-194 0 0,10-9-120 0 0,-7 8-16 0 0,-36 28 70 0 0,-34 28 13 0 0,3-2 7 0 0,42-31 8 0 0,-42 32-2 0 0,-14 24-271 0 0,0 41 286 0 0,-5-22 18 0 0,-22 81 46 0 0,8-26-2 0 0,18-83-30 0 0,0 0 0 0 0,0-1 1 0 0,0 1-1 0 0,1 0 0 0 0,0 0 0 0 0,0-1 0 0 0,0 7 0 0 0,5 74 59 0 0,1-42 13 0 0,13 45-22 0 0,-18-83-50 0 0,0-1 0 0 0,0 1 0 0 0,0-1 0 0 0,1 1-1 0 0,-1-1 1 0 0,6 9 0 0 0,31 61 27 0 0,-16-41-3 0 0,31 27-9 0 0,-50-57-17 0 0,-1-1-1 0 0,1 1 1 0 0,-1 0 0 0 0,1-1-1 0 0,0 0 1 0 0,0 1-1 0 0,0-1 1 0 0,5 2 0 0 0,59 36 48 0 0,-64-38-43 0 0,1 0-1 0 0,-1 0 0 0 0,1-1 1 0 0,0 1-1 0 0,-1-1 1 0 0,1 1-1 0 0,0-1 0 0 0,4 0 1 0 0,74 19 84 0 0,-77-18-80 0 0,0-1 0 0 0,-1 0 0 0 0,1-1-1 0 0,0 1 1 0 0,0-1 0 0 0,-1 0 0 0 0,7 0 0 0 0,83-3 107 0 0,-89 3-99 0 0,1 0 0 0 0,-1-1 0 0 0,1 1 0 0 0,-1-1 0 0 0,0 0 0 0 0,10-4-1 0 0,81-23 157 0 0,-46 8 19 0 0,-6-1-64 0 0,0-2 0 0 0,-2-1 0 0 0,-1-3 0 0 0,54-45-1 0 0,-66 44-5 0 0,-1-2-1 0 0,-1-1 1 0 0,-2-1-1 0 0,-1-2 0 0 0,32-58 1 0 0,-46 59 49 0 0,4-55-2 0 0,-11 48-21 0 0,-3-37-11 0 0,-4 41-8 0 0,-15-32-23 0 0,6 36-30 0 0,4 15-62 0 0,4 6-16 0 0,-1 0-1 0 0,0 1 1 0 0,-1-1 0 0 0,-10-10-1 0 0,-17-24-86 0 0,15 25-73 0 0,-24-11-61 0 0,32 23-36 0 0,-10 12-532 0 0,-66 14 544 0 0,65-14 17 0 0,15 9 38 0 0,-20 41 24 0 0,20-41 28 0 0,6 5 34 0 0,-5 53 24 0 0,6-69 74 0 0,-1 1 0 0 0,1-1 0 0 0,0 1 0 0 0,0-1 0 0 0,0 1 0 0 0,0-1 1 0 0,1 1-1 0 0,-1-1 0 0 0,1 0 0 0 0,1 4 0 0 0,0 9-1 0 0,-1-9 6 0 0,0-1 1 0 0,0 0 0 0 0,0 0-1 0 0,1 1 1 0 0,-1-1 0 0 0,1 0 0 0 0,1 0-1 0 0,-1 0 1 0 0,1-1 0 0 0,4 7-1 0 0,-1 3 11 0 0,-4-9-4 0 0,0 1-1 0 0,1-1 0 0 0,-1 0 0 0 0,1 0 0 0 0,0 0 0 0 0,1-1 0 0 0,-1 1 0 0 0,1-1 1 0 0,8 8-1 0 0,27 31 91 0 0,-15-25 12 0 0,33 13-6 0 0,-24-19 12 0 0,44 8 25 0 0,-58-15 16 0 0,147-1 152 0 0,-112-6-173 0 0,28-10-3 0 0,-41 4-14 0 0,-17 2-85 0 0,-5 2 2 0 0,-1-1 0 0 0,0 0 0 0 0,22-11 0 0 0,-18 9-13 0 0,-5 1 12 0 0,0 0-1 0 0,31-18 0 0 0,44-22 38 0 0,-34 14-61 0 0,-43 24-9 0 0,0-1-9 0 0,47-27 1 0 0,-46 27-10 0 0,0 3-34 0 0,51-16 12 0 0,-51 16 0 0 0,-7 6 2 0 0,-1 0 39 0 0,0 1-1 0 0,0 0 0 0 0,0 0 0 0 0,0 1 1 0 0,13 5-1 0 0,-1-1 8 0 0,-19-7-9 0 0,0 1 1 0 0,0 1-1 0 0,0-1 1 0 0,0 0-1 0 0,1 0 1 0 0,-1 0-1 0 0,0 1 1 0 0,0-1-1 0 0,0 0 1 0 0,0 1 0 0 0,0-1-1 0 0,0 1 1 0 0,0-1-1 0 0,0 1 1 0 0,0 0-1 0 0,0-1 1 0 0,0 1-1 0 0,0 0 1 0 0,-1 0 0 0 0,1-1-1 0 0,0 1 1 0 0,0 0-1 0 0,-1 0 1 0 0,2 2-1 0 0,27 39 41 0 0,-15-14-15 0 0,-8-6-24 0 0,27 66 34 0 0,22 45 32 0 0,15 49-39 0 0,-41-89-4 0 0,13 29-6 0 0,-33-105-16 0 0,-5-8-3 0 0,0 0 1 0 0,0 0 0 0 0,0 1-1 0 0,-2-1 1 0 0,1 1-1 0 0,1 9 1 0 0,-1-1 1 0 0,14 50-2 0 0,-1-19-22 0 0,-12-37-23 0 0,1 1-29 0 0,18 41 4 0 0,-18-41 0 0 0,12-17-132 0 0,52-13 173 0 0,-67 17 26 0 0,0-1 0 0 0,0 1-1 0 0,-1-1 1 0 0,1 1 0 0 0,0-1-1 0 0,0 1 1 0 0,0-1 0 0 0,-1 0-1 0 0,1 0 1 0 0,0 0 0 0 0,-1 0-1 0 0,1 0 1 0 0,-1 0 0 0 0,0-1-1 0 0,3-1 1 0 0,8-10-6 0 0,46-37-33 0 0,-43 37 34 0 0,-3 3-2 0 0,0 1-1 0 0,1 0 0 0 0,19-10 0 0 0,65-42-42 0 0,-51 30 50 0 0,-35 23 15 0 0,7 4 54 0 0,54-13 6 0 0,-71 16-68 0 0,0 1 0 0 0,1-1 0 0 0,-1 1 0 0 0,0 0 0 0 0,0-1 1 0 0,1 1-1 0 0,-1 0 0 0 0,0 0 0 0 0,1 0 0 0 0,-1 0 0 0 0,0 0 0 0 0,1 0 0 0 0,-1 0 0 0 0,0 0 1 0 0,0 1-1 0 0,1-1 0 0 0,-1 0 0 0 0,0 1 0 0 0,0-1 0 0 0,0 1 0 0 0,1-1 0 0 0,-1 1 0 0 0,1 1 1 0 0,52 27 120 0 0,-52-28-109 0 0,1 0 1 0 0,0 1-1 0 0,-1 0 0 0 0,1 0 0 0 0,-1-1 0 0 0,0 2 0 0 0,1-1 0 0 0,-1 0 0 0 0,3 4 1 0 0,46 54 177 0 0,-2 3 1 0 0,51 84 0 0 0,-61-75-103 0 0,0 0-70 0 0,3-1 1 0 0,3-2-1 0 0,62 71 1 0 0,-49-72-126 0 0,-57-65 95 0 0,1-1 1 0 0,1 1-1 0 0,-1-1 0 0 0,0 0 1 0 0,1 1-1 0 0,-1-1 1 0 0,1 0-1 0 0,-1-1 1 0 0,1 1-1 0 0,5 2 1 0 0,58 33-54 0 0,-31-24 16 0 0,37 4 10 0 0,-69-16 34 0 0,0 0 0 0 0,0-1 0 0 0,0 1 0 0 0,0-1 0 0 0,-1 0 0 0 0,1 0 0 0 0,0 0 0 0 0,0 0 0 0 0,0 0 0 0 0,0-1 0 0 0,0 1 0 0 0,4-2 0 0 0,36-7 50 0 0,0-2-1 0 0,-1-2 0 0 0,0-2 0 0 0,-1-2 0 0 0,40-22 1 0 0,75-61 392 0 0,261-219 1 0 0,-163 115-161 0 0,-172 140-148 0 0,-62 48-106 0 0,-9 7 0 0 0,1 0 1 0 0,0 0-1 0 0,0 1 1 0 0,0 1-1 0 0,15-7 1 0 0,36-19 101 0 0,-47 24 42 0 0,7 6 22 0 0,68-11-25 0 0,-68 10 95 0 0,5 5-172 0 0,87 1-40 0 0,-87-1 70 0 0,-4-4-33 0 0,72-11 40 0 0,-94 14-114 0 0,1 0 0 0 0,0 0 0 0 0,0-1 0 0 0,0 1 0 0 0,0-1 0 0 0,0 0 0 0 0,0 0 0 0 0,-1 0 0 0 0,1 0 0 0 0,0 0 0 0 0,4-4 0 0 0,37-26 115 0 0,-1-1 0 0 0,-1-3 0 0 0,-2-2 0 0 0,-1-1 1 0 0,-3-2-1 0 0,58-79 0 0 0,170-303 283 0 0,1-99-115 0 0,-33-16-203 0 0,-101 228-67 0 0,-8 9-84 0 0,-89 215-49 0 0,-25 64 41 0 0,-20 38-198 0 0,-26 48 223 0 0,2 1 0 0 0,-36 101 0 0 0,-46 171 161 0 0,87-243-69 0 0,-160 557 398 0 0,142-439-401 0 0,-22 236 1 0 0,66-419-78 0 0,2-15-13 0 0,0 0 1 0 0,2-1-1 0 0,2 27 0 0 0,1 59-71 0 0,-3-96 102 0 0,0-1 0 0 0,0 1 0 0 0,0 0 1 0 0,1 0-1 0 0,-1-1 0 0 0,1 1 0 0 0,0 0 0 0 0,0-1 0 0 0,2 6 0 0 0,24 59-89 0 0,-27-67 95 0 0,0 0 0 0 0,0 0 0 0 0,1 0 0 0 0,-1 0 0 0 0,1 1 0 0 0,-1-1-1 0 0,1 0 1 0 0,-1 0 0 0 0,1 0 0 0 0,-1 0 0 0 0,1 0 0 0 0,0 0 0 0 0,0 0 0 0 0,0-1 0 0 0,-1 1 0 0 0,1 0 0 0 0,0 0 0 0 0,0-1 0 0 0,0 1 0 0 0,0 0 0 0 0,0-1 0 0 0,0 1 0 0 0,0-1 0 0 0,0 1 0 0 0,1-1 0 0 0,1 1 0 0 0,58 24-75 0 0,-59-24 75 0 0,1 0 0 0 0,-1 0 0 0 0,0 0 0 0 0,1-1 0 0 0,-1 1 0 0 0,1-1 0 0 0,-1 1 1 0 0,1-1-1 0 0,-1 0 0 0 0,1 0 0 0 0,0 0 0 0 0,-1 0 0 0 0,1-1 0 0 0,2 0 0 0 0,78-10-32 0 0,0-4 0 0 0,93-30 0 0 0,280-111-185 0 0,28-9-435 0 0,-349 130 382 0 0,-98 27 230 0 0,18-4-55 0 0,41-6 38 0 0,-92 17 60 0 0,1 0 1 0 0,-1 1-1 0 0,1-1 1 0 0,-1 1-1 0 0,1 0 1 0 0,-1 0-1 0 0,9 1 1 0 0,68 8 49 0 0,-79-9-46 0 0,1 0 0 0 0,-1 1 0 0 0,1-1 0 0 0,0 1 0 0 0,-1-1 0 0 0,1 1 0 0 0,-1 0 0 0 0,1 0 0 0 0,-1 0 0 0 0,0 0 0 0 0,1 0 0 0 0,-1 1 0 0 0,0-1 0 0 0,0 1 0 0 0,2 1 0 0 0,78 54 86 0 0,-78-55-83 0 0,-1 0 1 0 0,0 0 0 0 0,1 1-1 0 0,-1-1 1 0 0,0 1-1 0 0,-1 0 1 0 0,1 0 0 0 0,0 0-1 0 0,-1 0 1 0 0,3 4 0 0 0,20 29 51 0 0,-2 1 1 0 0,-2 1 0 0 0,-1 1 0 0 0,24 69-1 0 0,23 143 185 0 0,41 135-262 0 0,-79-298-105 0 0,-13-50 9 0 0,20 26 39 0 0,-35-62 72 0 0,0 1 0 0 0,0-1 0 0 0,0 0 0 0 0,1 0-1 0 0,-1 0 1 0 0,1 0 0 0 0,-1-1 0 0 0,1 1 0 0 0,-1 0 0 0 0,1-1-1 0 0,0 1 1 0 0,3 1 0 0 0,48 37-8 0 0,-39-30 31 0 0,12-9-22 0 0,80 2 54 0 0,-102-2-46 0 0,-1-1 0 0 0,0 0 0 0 0,0 0 0 0 0,1 0 1 0 0,-1 0-1 0 0,0-1 0 0 0,0 1 0 0 0,0-1 0 0 0,0 0 1 0 0,1 1-1 0 0,-1-2 0 0 0,3 0 0 0 0,65-27 86 0 0,-33 9-9 0 0,43-33 12 0 0,-43 24-20 0 0,66-57 65 0 0,-18 19-23 0 0,-12 5-33 0 0,-31 28-53 0 0,-33 26-74 0 0,3 0 79 0 0,37-23 0 0 0,-38 24 110 0 0,2 13-50 0 0,43 19-42 0 0,-43-19 21 0 0,-2 5-34 0 0,36 31 30 0 0,-37-32-50 0 0,5-2 10 0 0,46 24-72 0 0,-47-24 14 0 0,7 0-10 0 0,63 26 29 0 0,-63-26 2 0 0,-1-6 18 0 0,1-2 1 0 0,-1 0 0 0 0,24-5 0 0 0,-11 2 0 0 0,-28 3-4 0 0,1 0-1 0 0,0-1 0 0 0,0 0 1 0 0,-1 0-1 0 0,1 0 0 0 0,6-3 0 0 0,88-25 0 0 0,-50 9 42 0 0,-28 9-43 0 0,21-10 22 0 0,-1-2 0 0 0,48-33-1 0 0,-61 33-27 0 0,-2-1 0 0 0,0-1-1 0 0,-2-1 1 0 0,-1-2 0 0 0,-1 0 0 0 0,28-45-1 0 0,-16 15-24 0 0,-4-1-1 0 0,33-81 0 0 0,-59 129 9 0 0,-1-1 0 0 0,0 0 0 0 0,-1 0-1 0 0,4-23 1 0 0,-3 15 1 0 0,-1 3-53 0 0,-4 13 60 0 0,0-1 1 0 0,0 1-1 0 0,1 0 1 0 0,-1-1-1 0 0,1 1 1 0 0,0 0 0 0 0,0-1-1 0 0,0 1 1 0 0,4-8-1 0 0,-3 8-70 0 0,0 0 1 0 0,-1 0-1 0 0,1 0 0 0 0,-1-1 0 0 0,0 1 0 0 0,0 0 0 0 0,-1-1 1 0 0,0 1-1 0 0,0-9 0 0 0,1 18 45 0 0,-1 0-1 0 0,0 0 1 0 0,1 0 0 0 0,0 0 0 0 0,0 0-1 0 0,0 0 1 0 0,1 0 0 0 0,4 9 0 0 0,-1-1-46 0 0,-1 1-250 0 0,5-4-145 0 0,30 30-117 0 0,-29-30-66 0 0,3-4-55 0 0,38 20 2 0 0,-38-19 11 0 0,10-9 25 0 0,67-4 61 0 0,-85 6 540 0 0,-1 0 0 0 0,1 0 0 0 0,-1-1-1 0 0,0 0 1 0 0,1 0 0 0 0,-1 0 0 0 0,6-3 0 0 0,12-2-93 0 0,-7 2 16 0 0,0-1-1 0 0,0 0 1 0 0,-1-2-1 0 0,16-8 1 0 0,52-24-173 0 0,-42 16 53 0 0,-16 6 210 0 0,73-45-133 0 0,24-8 189 0 0,-99 56 22 0 0,-9 6 11 0 0,1 0-1 0 0,0 1 0 0 0,0 0 1 0 0,22-6-1 0 0,35-15 130 0 0,-35 17 62 0 0,36-4 73 0 0,-54 11 73 0 0,12 9 53 0 0,89 12 38 0 0,-69-6-27 0 0,72 33 457 0 0,12 2-148 0 0,-106-35-638 0 0,89 24 309 0 0,-13-7-231 0 0,-96-26-151 0 0,0 0 0 0 0,0 0 1 0 0,0-1-1 0 0,0 0 0 0 0,11 0 0 0 0,-11-1-16 0 0,63 3 72 0 0,-1-3 1 0 0,75-10-1 0 0,-12-12 2 0 0,-2-6 1 0 0,200-71-1 0 0,242-128 8 0 0,-498 196-86 0 0,1197-586-68 0 0,-888 397-2 0 0,169-93-16 0 0,20 47-20 0 0,-361 197 277 0 0,-160 61 10 0 0,81-4 19 0 0,-123 11-164 0 0,1 0 0 0 0,0 1 0 0 0,19 1 0 0 0,87 9 106 0 0,-62-3-50 0 0,98 24-289 0 0,-123-26 76 0 0,-6-1-195 0 0,0 1 0 0 0,41 15 0 0 0,-38-10 24 0 0,-6-1-333 0 0,0-2 0 0 0,44 8-1 0 0,21 4-941 0 0,-43-12-450 0 0,63 0-150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0.247"/>
    </inkml:context>
    <inkml:brush xml:id="br0">
      <inkml:brushProperty name="width" value="0.05" units="cm"/>
      <inkml:brushProperty name="height" value="0.05" units="cm"/>
    </inkml:brush>
  </inkml:definitions>
  <inkml:trace contextRef="#ctx0" brushRef="#br0">1 349 0 0 0,'0'0'695'0'0,"7"14"-259"0"0,22 45-14 0 0,-29-57-397 0 0,1-1-1 0 0,0 1 0 0 0,0 0 0 0 0,-1-1 0 0 0,1 1 0 0 0,0-1 0 0 0,0 0 0 0 0,0 1 1 0 0,1-1-1 0 0,-1 0 0 0 0,0 1 0 0 0,0-1 0 0 0,1 0 0 0 0,-1 0 0 0 0,4 1 1 0 0,8 10 90 0 0,-7-7-58 0 0,0 0 1 0 0,0 0-1 0 0,1-1 1 0 0,-1 0-1 0 0,1 0 0 0 0,0 0 1 0 0,1-1-1 0 0,6 2 1 0 0,61 29 172 0 0,-26-18-42 0 0,71 12-39 0 0,-52-17-34 0 0,84 3-35 0 0,-137-12-71 0 0,1-1 1 0 0,0-1 0 0 0,20-2-1 0 0,129-12-43 0 0,234-50-1 0 0,629-268-303 0 0,-627 190 471 0 0,-355 129-23 0 0,75-15 42 0 0,-115 26-125 0 0,0 1 0 0 0,0 0 0 0 0,0 0 0 0 0,0 0 0 0 0,0 1 0 0 0,0 0 0 0 0,0 0 1 0 0,7 1-1 0 0,7 0 26 0 0,8 0 35 0 0,1 2 1 0 0,-1 0 0 0 0,0 2 0 0 0,0 1-1 0 0,-1 1 1 0 0,41 16 0 0 0,10 16 371 0 0,122 79 1 0 0,65 70 259 0 0,-150-104-432 0 0,503 315 857 0 0,-510-341-1023 0 0,2-5 0 0 0,3-5 0 0 0,2-5 0 0 0,120 28 0 0 0,-101-44-41 0 0,1-5 1 0 0,1-6-1 0 0,0-6 0 0 0,165-9 1 0 0,534-86 96 0 0,386-141-60 0 0,-775 138-90 0 0,1585-236-341 0 0,-1374 259-1336 0 0,743 24-1 0 0,-801 66-766 0 0,-20 18-249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5.262"/>
    </inkml:context>
    <inkml:brush xml:id="br0">
      <inkml:brushProperty name="width" value="0.05" units="cm"/>
      <inkml:brushProperty name="height" value="0.05" units="cm"/>
    </inkml:brush>
  </inkml:definitions>
  <inkml:trace contextRef="#ctx0" brushRef="#br0">2346 214 0 0 0,'-45'-14'177'0'0,"13"4"185"0"0,-51-9 0 0 0,-13-2 51 0 0,44 13 53 0 0,-63-3-46 0 0,55 7 2 0 0,-68-2-66 0 0,60 6 1 0 0,-76 6-54 0 0,70-2-9 0 0,-78 5-47 0 0,78-4 10 0 0,-70 6-47 0 0,77-5 8 0 0,-61 8-48 0 0,68-6 8 0 0,-52 9-54 0 0,61-6-26 0 0,-43 15-17 0 0,46-9 25 0 0,28-9-85 0 0,3-2 2 0 0,-1 2 0 0 0,1 0 1 0 0,1 1-1 0 0,0 0 1 0 0,0 1-1 0 0,1 1 1 0 0,-28 25-1 0 0,19-10 51 0 0,2 2 0 0 0,0 0 0 0 0,2 1 0 0 0,1 1-1 0 0,2 0 1 0 0,-22 52 0 0 0,10-7 176 0 0,-33 138 0 0 0,35-88 21 0 0,-17 207 1 0 0,28 131 130 0 0,20-234-302 0 0,10 0 0 0 0,10-2 0 0 0,10 0 0 0 0,10-2 0 0 0,10-3 0 0 0,120 318 0 0 0,-107-374-68 0 0,7-3 0 0 0,8-3 0 0 0,6-4-1 0 0,7-4 1 0 0,6-5 0 0 0,7-3-1 0 0,6-6 1 0 0,242 226 0 0 0,-183-218 11 0 0,6-7 1 0 0,247 145 0 0 0,-185-148 12 0 0,385 159 1 0 0,-266-161-34 0 0,6-15-1 0 0,5-16 1 0 0,401 56 0 0 0,-194-79-25 0 0,1119 6 0 0 0,-197-176 260 0 0,-24-126 335 0 0,-1099 142-190 0 0,-4-15-1 0 0,-5-17 1 0 0,692-300 0 0 0,-846 301-292 0 0,-4-9 1 0 0,-6-10-1 0 0,-5-8 1 0 0,312-270-1 0 0,-353 256-90 0 0,-7-7-1 0 0,-6-6 0 0 0,-8-6 1 0 0,-7-6-1 0 0,155-267 0 0 0,-233 344-20 0 0,-5-1-1 0 0,-3-3 1 0 0,58-196 0 0 0,-86 228-31 0 0,-2-1 1 0 0,-3-1-1 0 0,-3 1 1 0 0,-3-1 0 0 0,-3-1-1 0 0,-3 1 1 0 0,-12-85-1 0 0,-5 54-78 0 0,-4 2 0 0 0,-5 0 0 0 0,-4 2-1 0 0,-4 1 1 0 0,-4 2 0 0 0,-4 1-1 0 0,-4 3 1 0 0,-4 1 0 0 0,-63-80-1 0 0,21 47-43 0 0,-4 3-1 0 0,-6 5 0 0 0,-5 5 0 0 0,-4 4 0 0 0,-167-117 0 0 0,127 119 36 0 0,-5 6 1 0 0,-4 7-1 0 0,-4 7 0 0 0,-3 8 0 0 0,-313-92 1 0 0,152 80-20 0 0,-4 15 0 0 0,-401-31 0 0 0,-456 53 12 0 0,11 125 98 0 0,541 11 69 0 0,3 27-1 0 0,6 27 0 0 0,-944 346 0 0 0,469-23 64 0 0,75 107-469 0 0,520-200-600 0 0,410-287-2 0 0,4 4 0 0 0,-153 185-1 0 0,206-217-56 0 0,2 1 0 0 0,-58 115-1 0 0,44-46-668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6.238"/>
    </inkml:context>
    <inkml:brush xml:id="br0">
      <inkml:brushProperty name="width" value="0.05" units="cm"/>
      <inkml:brushProperty name="height" value="0.05" units="cm"/>
    </inkml:brush>
  </inkml:definitions>
  <inkml:trace contextRef="#ctx0" brushRef="#br0">6575 1236 0 0 0,'0'0'1960'0'0,"-7"-12"-1446"0"0,-20-37-15 0 0,21 37 1068 0 0,-11 4-1150 0 0,-50-26-65 0 0,51 26-48 0 0,-10 4-37 0 0,-75-14 8 0 0,50 12 10 0 0,-56-2 1 0 0,45 6-1 0 0,-399 19 451 0 0,40 37-193 0 0,2 18 0 0 0,-719 220 0 0 0,841-194-332 0 0,3 13 1 0 0,-315 167-1 0 0,436-183-146 0 0,4 7-1 0 0,4 7 0 0 0,5 7 1 0 0,-225 213-1 0 0,232-172-13 0 0,6 7-1 0 0,8 5 1 0 0,8 7 0 0 0,7 5-1 0 0,8 6 1 0 0,9 4-1 0 0,8 5 1 0 0,-93 261 0 0 0,147-325-45 0 0,5 1-1 0 0,-39 250 1 0 0,66-282-38 0 0,5 1-1 0 0,5 1 0 0 0,4-1 0 0 0,21 156 1 0 0,-8-170 5 0 0,4-2 1 0 0,3 0-1 0 0,4-1 1 0 0,4-1 0 0 0,4-2-1 0 0,57 104 1 0 0,-23-70-12 0 0,6-3 0 0 0,4-3 1 0 0,6-3-1 0 0,3-4 0 0 0,141 127 1 0 0,-102-120-31 0 0,4-7 0 0 0,5-4 0 0 0,290 158 1 0 0,-222-159 22 0 0,3-9 1 0 0,5-9 0 0 0,2-9 0 0 0,4-9 0 0 0,2-10 0 0 0,426 45 0 0 0,-406-82 59 0 0,0-11 1 0 0,447-48 0 0 0,449-175-28 0 0,-799 129 94 0 0,623-259 0 0 0,-416 98 3 0 0,917-577 0 0 0,-990 509-62 0 0,-15-20 1 0 0,424-411-1 0 0,-129-40-41 0 0,-554 548-15 0 0,243-398 0 0 0,-341 474 32 0 0,-7-4 0 0 0,70-187 0 0 0,-122 254 18 0 0,-4-1 0 0 0,-5-1 0 0 0,-4-2 0 0 0,-6 0 0 0 0,8-117 1 0 0,-25 161 11 0 0,-2-1 1 0 0,-3 1-1 0 0,-2 0 1 0 0,-4 0-1 0 0,-2 0 0 0 0,-3 1 1 0 0,-2 1-1 0 0,-3 1 1 0 0,-3 0-1 0 0,-2 2 1 0 0,-3 0-1 0 0,-3 2 1 0 0,-45-66-1 0 0,16 43 10 0 0,-4 3-1 0 0,-3 3 1 0 0,-3 3-1 0 0,-3 3 1 0 0,-3 3-1 0 0,-2 3 1 0 0,-4 4-1 0 0,-96-52 1 0 0,11 21 19 0 0,-3 8 0 0 0,-3 7 0 0 0,-250-70-1 0 0,105 60 1 0 0,-3 14-1 0 0,-3 13 1 0 0,-536-21-1 0 0,351 70-12 0 0,-828 96 0 0 0,770-8-1 0 0,-141 52-380 0 0,5 30 1 0 0,9 31 0 0 0,-723 306-1 0 0,932-293-298 0 0,-346 198-1329 0 0,613-281-35 0 0,-326 245 0 0 0,375-231 270 0 0,41-19-69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9.424"/>
    </inkml:context>
    <inkml:brush xml:id="br0">
      <inkml:brushProperty name="width" value="0.05" units="cm"/>
      <inkml:brushProperty name="height" value="0.05" units="cm"/>
    </inkml:brush>
  </inkml:definitions>
  <inkml:trace contextRef="#ctx0" brushRef="#br0">0 179 0 0 0,'0'0'4034'0'0,"8"-9"-3266"0"0,25-28-35 0 0,-25 27 2432 0 0,5 3-3130 0 0,40-20-33 0 0,-40 20 13 0 0,5 1-22 0 0,54-17-11 0 0,-54 17 14 0 0,2 1-8 0 0,61-15 5 0 0,-61 15 50 0 0,2 2-35 0 0,69-8 13 0 0,-68 8 28 0 0,5 4-25 0 0,7-1-21 0 0,4 0 8 0 0,52 6-1 0 0,-6 2-2 0 0,-63-6 3 0 0,4 4 10 0 0,6-1-16 0 0,-2 1 11 0 0,0 0 1 0 0,32 12-1 0 0,72 22 13 0 0,-25-7-18 0 0,-52-14 17 0 0,481 166-24 0 0,-449-155-32 0 0,7-1-8 0 0,10 1 26 0 0,-9-4-14 0 0,-78-21-26 0 0,7 0 18 0 0,78 14 14 0 0,-78-14 2 0 0,1-3 1 0 0,79 4 1 0 0,-99-5 10 0 0,1-1-1 0 0,-1 0 1 0 0,1 0 0 0 0,0-1-1 0 0,7-1 1 0 0,17-2-3 0 0,87-14 7 0 0,-7-3-6 0 0,-90 15 6 0 0,-5 2 2 0 0,0 0 0 0 0,1 2 0 0 0,18-2 0 0 0,44-4 22 0 0,-35 6 12 0 0,50 5 18 0 0,-42 4 8 0 0,300 85 58 0 0,-73 9-86 0 0,276 93-13 0 0,-431-158 1 0 0,188 29 1 0 0,-247-61 0 0 0,-30-4-21 0 0,299-7 26 0 0,389-87-758 0 0,-13 2-5392 0 0,-573 80 3760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spTree>
      <p:nvGrpSpPr>
        <p:cNvPr id="1" name="Shape 52"/>
        <p:cNvGrpSpPr/>
        <p:nvPr/>
      </p:nvGrpSpPr>
      <p:grpSpPr>
        <a:xfrm>
          <a:off x="0" y="0"/>
          <a:ext cx="0" cy="0"/>
          <a:chOff x="0" y="0"/>
          <a:chExt cx="0" cy="0"/>
        </a:xfrm>
      </p:grpSpPr>
      <p:pic>
        <p:nvPicPr>
          <p:cNvPr id="53" name="Google Shape;53;p17"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7"/>
          <p:cNvGrpSpPr/>
          <p:nvPr/>
        </p:nvGrpSpPr>
        <p:grpSpPr>
          <a:xfrm>
            <a:off x="0" y="0"/>
            <a:ext cx="2305051" cy="6858001"/>
            <a:chOff x="0" y="0"/>
            <a:chExt cx="2305051" cy="6858001"/>
          </a:xfrm>
        </p:grpSpPr>
        <p:sp>
          <p:nvSpPr>
            <p:cNvPr id="55" name="Google Shape;55;p17"/>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7"/>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7"/>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7"/>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7"/>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7"/>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7"/>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7"/>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7"/>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7"/>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7"/>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7"/>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7"/>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7"/>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7"/>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7"/>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7"/>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7"/>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7"/>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7"/>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7"/>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7"/>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7"/>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7"/>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7"/>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7"/>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7"/>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7"/>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7"/>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7"/>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7"/>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7"/>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panoramique avec légende">
  <p:cSld name="Image panoramique avec légende">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6"/>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26"/>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légende">
  <p:cSld name="Titre et légende">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8"/>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8"/>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185" name="Google Shape;185;p28"/>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fr-FR" sz="8000" b="0" cap="none">
                <a:solidFill>
                  <a:schemeClr val="lt1"/>
                </a:solidFill>
                <a:latin typeface="Twentieth Century"/>
                <a:ea typeface="Twentieth Century"/>
                <a:cs typeface="Twentieth Century"/>
                <a:sym typeface="Twentieth Century"/>
              </a:rPr>
              <a:t>“</a:t>
            </a:r>
            <a:endParaRPr/>
          </a:p>
        </p:txBody>
      </p:sp>
      <p:sp>
        <p:nvSpPr>
          <p:cNvPr id="186" name="Google Shape;186;p28"/>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fr-FR"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te nom">
  <p:cSld name="Carte nom">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9"/>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onnes">
  <p:cSld name="3 colonnes">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0"/>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30"/>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30"/>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30"/>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30"/>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30"/>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onnes d’image">
  <p:cSld name="3 colonnes d’image">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1"/>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31"/>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31"/>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31"/>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1"/>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31"/>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31"/>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31"/>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31"/>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2"/>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3"/>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0"/>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20"/>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21"/>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21"/>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21"/>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47"/>
        <p:cNvGrpSpPr/>
        <p:nvPr/>
      </p:nvGrpSpPr>
      <p:grpSpPr>
        <a:xfrm>
          <a:off x="0" y="0"/>
          <a:ext cx="0" cy="0"/>
          <a:chOff x="0" y="0"/>
          <a:chExt cx="0" cy="0"/>
        </a:xfrm>
      </p:grpSpPr>
      <p:sp>
        <p:nvSpPr>
          <p:cNvPr id="148" name="Google Shape;148;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4"/>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24"/>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5"/>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25"/>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6"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6"/>
          <p:cNvGrpSpPr/>
          <p:nvPr/>
        </p:nvGrpSpPr>
        <p:grpSpPr>
          <a:xfrm>
            <a:off x="-14288" y="0"/>
            <a:ext cx="12053888" cy="6858001"/>
            <a:chOff x="-14288" y="0"/>
            <a:chExt cx="12053888" cy="6858001"/>
          </a:xfrm>
        </p:grpSpPr>
        <p:grpSp>
          <p:nvGrpSpPr>
            <p:cNvPr id="8" name="Google Shape;8;p16"/>
            <p:cNvGrpSpPr/>
            <p:nvPr/>
          </p:nvGrpSpPr>
          <p:grpSpPr>
            <a:xfrm>
              <a:off x="-14288" y="0"/>
              <a:ext cx="1220788" cy="6858001"/>
              <a:chOff x="-14288" y="0"/>
              <a:chExt cx="1220788" cy="6858001"/>
            </a:xfrm>
          </p:grpSpPr>
          <p:sp>
            <p:nvSpPr>
              <p:cNvPr id="9" name="Google Shape;9;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6"/>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6"/>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6"/>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6"/>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6"/>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6"/>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6"/>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6"/>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6"/>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6"/>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6"/>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6"/>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6"/>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6"/>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6"/>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6"/>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6"/>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6"/>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6"/>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6"/>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6"/>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6"/>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6"/>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6"/>
            <p:cNvGrpSpPr/>
            <p:nvPr/>
          </p:nvGrpSpPr>
          <p:grpSpPr>
            <a:xfrm>
              <a:off x="11364912" y="0"/>
              <a:ext cx="674688" cy="6848476"/>
              <a:chOff x="11364912" y="0"/>
              <a:chExt cx="674688" cy="6848476"/>
            </a:xfrm>
          </p:grpSpPr>
          <p:sp>
            <p:nvSpPr>
              <p:cNvPr id="37" name="Google Shape;37;p16"/>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6"/>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6"/>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6"/>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6"/>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6"/>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6"/>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20.png"/><Relationship Id="rId12" Type="http://schemas.openxmlformats.org/officeDocument/2006/relationships/customXml" Target="../ink/ink5.xml"/><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0.png"/><Relationship Id="rId5" Type="http://schemas.openxmlformats.org/officeDocument/2006/relationships/image" Target="../media/image110.png"/><Relationship Id="rId15" Type="http://schemas.openxmlformats.org/officeDocument/2006/relationships/image" Target="../media/image1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0.png"/><Relationship Id="rId14" Type="http://schemas.openxmlformats.org/officeDocument/2006/relationships/customXml" Target="../ink/ink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000"/>
              <a:buFont typeface="Calibri"/>
              <a:buNone/>
            </a:pPr>
            <a:r>
              <a:rPr lang="fr-FR" sz="4000">
                <a:latin typeface="Calibri"/>
                <a:ea typeface="Calibri"/>
                <a:cs typeface="Calibri"/>
                <a:sym typeface="Calibri"/>
              </a:rPr>
              <a:t>Power Cycle, Vélo-Station de recharge pour appareil mobile.</a:t>
            </a:r>
            <a:endParaRPr/>
          </a:p>
        </p:txBody>
      </p:sp>
      <p:sp>
        <p:nvSpPr>
          <p:cNvPr id="235" name="Google Shape;235;p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fr-FR"/>
              <a:t>PAR MAXIME RICHARD, PARTIE SIN DU PROJET POWER CYCLE</a:t>
            </a:r>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CE1059-35AB-3253-5B77-A784388E8A6E}"/>
              </a:ext>
            </a:extLst>
          </p:cNvPr>
          <p:cNvSpPr>
            <a:spLocks noGrp="1"/>
          </p:cNvSpPr>
          <p:nvPr>
            <p:ph type="title"/>
          </p:nvPr>
        </p:nvSpPr>
        <p:spPr/>
        <p:txBody>
          <a:bodyPr/>
          <a:lstStyle/>
          <a:p>
            <a:r>
              <a:rPr lang="fr-FR" dirty="0"/>
              <a:t>PARTIE SIN : BLUETOOTH</a:t>
            </a:r>
            <a:endParaRPr lang="en-CA" dirty="0"/>
          </a:p>
        </p:txBody>
      </p:sp>
      <p:sp>
        <p:nvSpPr>
          <p:cNvPr id="3" name="Espace réservé du texte 2">
            <a:extLst>
              <a:ext uri="{FF2B5EF4-FFF2-40B4-BE49-F238E27FC236}">
                <a16:creationId xmlns:a16="http://schemas.microsoft.com/office/drawing/2014/main" id="{3FAA167C-2B94-D973-C5EE-91AB1E4674C4}"/>
              </a:ext>
            </a:extLst>
          </p:cNvPr>
          <p:cNvSpPr>
            <a:spLocks noGrp="1"/>
          </p:cNvSpPr>
          <p:nvPr>
            <p:ph type="body" idx="1"/>
          </p:nvPr>
        </p:nvSpPr>
        <p:spPr/>
        <p:txBody>
          <a:bodyPr>
            <a:normAutofit fontScale="25000" lnSpcReduction="20000"/>
          </a:bodyPr>
          <a:lstStyle/>
          <a:p>
            <a:r>
              <a:rPr lang="fr-FR" sz="9600" dirty="0"/>
              <a:t>Inconvénients</a:t>
            </a:r>
          </a:p>
          <a:p>
            <a:pPr marL="85725" indent="0">
              <a:buNone/>
            </a:pPr>
            <a:r>
              <a:rPr lang="fr-FR" sz="9600" dirty="0"/>
              <a:t>La consommation de batterie est très importante lorsque on laisse le Bluetooth allumé pendant un long moment</a:t>
            </a:r>
          </a:p>
          <a:p>
            <a:pPr marL="85725" indent="0" algn="l">
              <a:buNone/>
            </a:pPr>
            <a:r>
              <a:rPr lang="fr-FR" sz="9600" dirty="0">
                <a:solidFill>
                  <a:schemeClr val="bg1"/>
                </a:solidFill>
              </a:rPr>
              <a:t>La portée du Bluetooth n’est pas très grande, seulement de quelques mètres &amp; n’est pas très parfaite lorsque il y a un mur entre le point d’accès &amp; l’utilisateur</a:t>
            </a:r>
            <a:endParaRPr lang="fr-FR" sz="9600" b="0" i="0" dirty="0">
              <a:solidFill>
                <a:schemeClr val="bg1"/>
              </a:solidFill>
              <a:effectLst/>
            </a:endParaRPr>
          </a:p>
          <a:p>
            <a:pPr marL="85725" indent="0" algn="l">
              <a:buNone/>
            </a:pPr>
            <a:r>
              <a:rPr lang="fr-FR" sz="9600" b="0" i="0" dirty="0">
                <a:solidFill>
                  <a:schemeClr val="bg1"/>
                </a:solidFill>
                <a:effectLst/>
              </a:rPr>
              <a:t>Sur tous les appareils, lorsque on utilise la connexion Bluetooth, elle peut parfois être très lente, de sorte que la connexion Bluetooth n’est pas fortement recommandé dans tous les cas.</a:t>
            </a:r>
          </a:p>
          <a:p>
            <a:pPr marL="85725" indent="0">
              <a:buNone/>
            </a:pPr>
            <a:endParaRPr lang="fr-FR" dirty="0"/>
          </a:p>
        </p:txBody>
      </p:sp>
    </p:spTree>
    <p:extLst>
      <p:ext uri="{BB962C8B-B14F-4D97-AF65-F5344CB8AC3E}">
        <p14:creationId xmlns:p14="http://schemas.microsoft.com/office/powerpoint/2010/main" val="350271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ctrTitle"/>
          </p:nvPr>
        </p:nvSpPr>
        <p:spPr>
          <a:xfrm>
            <a:off x="1876424" y="914400"/>
            <a:ext cx="8791575" cy="77727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fr-FR"/>
              <a:t>MERCI D’AVOIR SUIVI !</a:t>
            </a:r>
            <a:endParaRPr/>
          </a:p>
        </p:txBody>
      </p:sp>
      <p:sp>
        <p:nvSpPr>
          <p:cNvPr id="316" name="Google Shape;316;p15"/>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2"/>
              </a:buClr>
              <a:buSzPts val="2500"/>
              <a:buNone/>
            </a:pPr>
            <a:r>
              <a:rPr lang="fr-FR"/>
              <a:t>SI VOUS AVEZ DES QUESTIONS, N’HÉSITEZ PAS</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5"/>
          <p:cNvSpPr txBox="1">
            <a:spLocks noGrp="1"/>
          </p:cNvSpPr>
          <p:nvPr>
            <p:ph type="title"/>
          </p:nvPr>
        </p:nvSpPr>
        <p:spPr>
          <a:xfrm>
            <a:off x="1193253" y="261166"/>
            <a:ext cx="9905998" cy="6847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a:t>CARTE MENTALE DU CAHIER DES CHARGES</a:t>
            </a:r>
            <a:endParaRPr/>
          </a:p>
        </p:txBody>
      </p:sp>
      <p:sp>
        <p:nvSpPr>
          <p:cNvPr id="260" name="Google Shape;260;p5"/>
          <p:cNvSpPr txBox="1">
            <a:spLocks noGrp="1"/>
          </p:cNvSpPr>
          <p:nvPr>
            <p:ph type="body" idx="1"/>
          </p:nvPr>
        </p:nvSpPr>
        <p:spPr>
          <a:xfrm>
            <a:off x="1193252" y="945931"/>
            <a:ext cx="10168431" cy="2007476"/>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Clr>
                <a:schemeClr val="lt1"/>
              </a:buClr>
              <a:buSzPct val="125000"/>
              <a:buChar char="•"/>
            </a:pPr>
            <a:r>
              <a:rPr lang="fr-FR" sz="1700"/>
              <a:t>Ensuite, dans cette diapositive, nous avons la carte mentale représentative du Cahier des Charges par ses fonctions et ses contraintes.</a:t>
            </a:r>
            <a:endParaRPr/>
          </a:p>
          <a:p>
            <a:pPr marL="228600" lvl="0" indent="-228600" algn="l" rtl="0">
              <a:lnSpc>
                <a:spcPct val="120000"/>
              </a:lnSpc>
              <a:spcBef>
                <a:spcPts val="1000"/>
              </a:spcBef>
              <a:spcAft>
                <a:spcPts val="0"/>
              </a:spcAft>
              <a:buClr>
                <a:schemeClr val="lt1"/>
              </a:buClr>
              <a:buSzPct val="125000"/>
              <a:buChar char="•"/>
            </a:pPr>
            <a:r>
              <a:rPr lang="fr-FR" sz="1700"/>
              <a:t>En vert, les fonctions de services.</a:t>
            </a:r>
            <a:endParaRPr/>
          </a:p>
          <a:p>
            <a:pPr marL="228600" lvl="0" indent="-228600" algn="l" rtl="0">
              <a:lnSpc>
                <a:spcPct val="120000"/>
              </a:lnSpc>
              <a:spcBef>
                <a:spcPts val="1000"/>
              </a:spcBef>
              <a:spcAft>
                <a:spcPts val="0"/>
              </a:spcAft>
              <a:buClr>
                <a:schemeClr val="lt1"/>
              </a:buClr>
              <a:buSzPct val="125000"/>
              <a:buChar char="•"/>
            </a:pPr>
            <a:r>
              <a:rPr lang="fr-FR" sz="1700"/>
              <a:t>En jaune, les contraintes.</a:t>
            </a:r>
            <a:endParaRPr/>
          </a:p>
          <a:p>
            <a:pPr marL="228600" lvl="0" indent="-228600" algn="l" rtl="0">
              <a:lnSpc>
                <a:spcPct val="120000"/>
              </a:lnSpc>
              <a:spcBef>
                <a:spcPts val="1000"/>
              </a:spcBef>
              <a:spcAft>
                <a:spcPts val="0"/>
              </a:spcAft>
              <a:buClr>
                <a:schemeClr val="lt1"/>
              </a:buClr>
              <a:buSzPct val="125000"/>
              <a:buChar char="•"/>
            </a:pPr>
            <a:r>
              <a:rPr lang="fr-FR" sz="1700"/>
              <a:t>En rouge, les solutions possibles.</a:t>
            </a:r>
            <a:endParaRPr/>
          </a:p>
          <a:p>
            <a:pPr marL="228600" lvl="0" indent="-228600" algn="l" rtl="0">
              <a:lnSpc>
                <a:spcPct val="120000"/>
              </a:lnSpc>
              <a:spcBef>
                <a:spcPts val="1000"/>
              </a:spcBef>
              <a:spcAft>
                <a:spcPts val="0"/>
              </a:spcAft>
              <a:buClr>
                <a:schemeClr val="lt1"/>
              </a:buClr>
              <a:buSzPct val="125000"/>
              <a:buChar char="•"/>
            </a:pPr>
            <a:r>
              <a:rPr lang="fr-FR" sz="1700"/>
              <a:t>Nous avons rajouté une branche “option” avec des idées qui ne sont pas demandés dans le cahier des charges.</a:t>
            </a:r>
            <a:br>
              <a:rPr lang="fr-FR"/>
            </a:br>
            <a:endParaRPr/>
          </a:p>
        </p:txBody>
      </p:sp>
      <p:pic>
        <p:nvPicPr>
          <p:cNvPr id="261" name="Google Shape;261;p5"/>
          <p:cNvPicPr preferRelativeResize="0"/>
          <p:nvPr/>
        </p:nvPicPr>
        <p:blipFill rotWithShape="1">
          <a:blip r:embed="rId3">
            <a:alphaModFix/>
          </a:blip>
          <a:srcRect/>
          <a:stretch/>
        </p:blipFill>
        <p:spPr>
          <a:xfrm>
            <a:off x="381067" y="3090041"/>
            <a:ext cx="11530371" cy="3289738"/>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B15CB95C-266D-D39A-E1DD-0D326B0225A7}"/>
                  </a:ext>
                </a:extLst>
              </p14:cNvPr>
              <p14:cNvContentPartPr/>
              <p14:nvPr/>
            </p14:nvContentPartPr>
            <p14:xfrm>
              <a:off x="3043842" y="2003885"/>
              <a:ext cx="6173640" cy="3778560"/>
            </p14:xfrm>
          </p:contentPart>
        </mc:Choice>
        <mc:Fallback xmlns="">
          <p:pic>
            <p:nvPicPr>
              <p:cNvPr id="3" name="Encre 2">
                <a:extLst>
                  <a:ext uri="{FF2B5EF4-FFF2-40B4-BE49-F238E27FC236}">
                    <a16:creationId xmlns:a16="http://schemas.microsoft.com/office/drawing/2014/main" id="{B15CB95C-266D-D39A-E1DD-0D326B0225A7}"/>
                  </a:ext>
                </a:extLst>
              </p:cNvPr>
              <p:cNvPicPr/>
              <p:nvPr/>
            </p:nvPicPr>
            <p:blipFill>
              <a:blip r:embed="rId5"/>
              <a:stretch>
                <a:fillRect/>
              </a:stretch>
            </p:blipFill>
            <p:spPr>
              <a:xfrm>
                <a:off x="3034842" y="1995245"/>
                <a:ext cx="6191280" cy="3796200"/>
              </a:xfrm>
              <a:prstGeom prst="rect">
                <a:avLst/>
              </a:prstGeom>
            </p:spPr>
          </p:pic>
        </mc:Fallback>
      </mc:AlternateContent>
      <p:grpSp>
        <p:nvGrpSpPr>
          <p:cNvPr id="11" name="Groupe 10">
            <a:extLst>
              <a:ext uri="{FF2B5EF4-FFF2-40B4-BE49-F238E27FC236}">
                <a16:creationId xmlns:a16="http://schemas.microsoft.com/office/drawing/2014/main" id="{3E63AF00-D43F-6367-D797-C1D01F127472}"/>
              </a:ext>
            </a:extLst>
          </p:cNvPr>
          <p:cNvGrpSpPr/>
          <p:nvPr/>
        </p:nvGrpSpPr>
        <p:grpSpPr>
          <a:xfrm>
            <a:off x="544362" y="970325"/>
            <a:ext cx="7839360" cy="5063760"/>
            <a:chOff x="544362" y="970325"/>
            <a:chExt cx="7839360" cy="5063760"/>
          </a:xfrm>
        </p:grpSpPr>
        <mc:AlternateContent xmlns:mc="http://schemas.openxmlformats.org/markup-compatibility/2006" xmlns:p14="http://schemas.microsoft.com/office/powerpoint/2010/main">
          <mc:Choice Requires="p14">
            <p:contentPart p14:bwMode="auto" r:id="rId6">
              <p14:nvContentPartPr>
                <p14:cNvPr id="4" name="Encre 3">
                  <a:extLst>
                    <a:ext uri="{FF2B5EF4-FFF2-40B4-BE49-F238E27FC236}">
                      <a16:creationId xmlns:a16="http://schemas.microsoft.com/office/drawing/2014/main" id="{20B2E4B2-3939-FE2B-253E-844349AD2E78}"/>
                    </a:ext>
                  </a:extLst>
                </p14:cNvPr>
                <p14:cNvContentPartPr/>
                <p14:nvPr/>
              </p14:nvContentPartPr>
              <p14:xfrm>
                <a:off x="544362" y="991565"/>
                <a:ext cx="526680" cy="290880"/>
              </p14:xfrm>
            </p:contentPart>
          </mc:Choice>
          <mc:Fallback xmlns="">
            <p:pic>
              <p:nvPicPr>
                <p:cNvPr id="4" name="Encre 3">
                  <a:extLst>
                    <a:ext uri="{FF2B5EF4-FFF2-40B4-BE49-F238E27FC236}">
                      <a16:creationId xmlns:a16="http://schemas.microsoft.com/office/drawing/2014/main" id="{20B2E4B2-3939-FE2B-253E-844349AD2E78}"/>
                    </a:ext>
                  </a:extLst>
                </p:cNvPr>
                <p:cNvPicPr/>
                <p:nvPr/>
              </p:nvPicPr>
              <p:blipFill>
                <a:blip r:embed="rId7"/>
                <a:stretch>
                  <a:fillRect/>
                </a:stretch>
              </p:blipFill>
              <p:spPr>
                <a:xfrm>
                  <a:off x="535362" y="982925"/>
                  <a:ext cx="544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cre 4">
                  <a:extLst>
                    <a:ext uri="{FF2B5EF4-FFF2-40B4-BE49-F238E27FC236}">
                      <a16:creationId xmlns:a16="http://schemas.microsoft.com/office/drawing/2014/main" id="{100ABD13-B7AF-E924-753D-FE64CCA9B833}"/>
                    </a:ext>
                  </a:extLst>
                </p14:cNvPr>
                <p14:cNvContentPartPr/>
                <p14:nvPr/>
              </p14:nvContentPartPr>
              <p14:xfrm>
                <a:off x="804642" y="970325"/>
                <a:ext cx="6902280" cy="1253880"/>
              </p14:xfrm>
            </p:contentPart>
          </mc:Choice>
          <mc:Fallback xmlns="">
            <p:pic>
              <p:nvPicPr>
                <p:cNvPr id="5" name="Encre 4">
                  <a:extLst>
                    <a:ext uri="{FF2B5EF4-FFF2-40B4-BE49-F238E27FC236}">
                      <a16:creationId xmlns:a16="http://schemas.microsoft.com/office/drawing/2014/main" id="{100ABD13-B7AF-E924-753D-FE64CCA9B833}"/>
                    </a:ext>
                  </a:extLst>
                </p:cNvPr>
                <p:cNvPicPr/>
                <p:nvPr/>
              </p:nvPicPr>
              <p:blipFill>
                <a:blip r:embed="rId9"/>
                <a:stretch>
                  <a:fillRect/>
                </a:stretch>
              </p:blipFill>
              <p:spPr>
                <a:xfrm>
                  <a:off x="796002" y="961685"/>
                  <a:ext cx="6919920" cy="127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cre 6">
                  <a:extLst>
                    <a:ext uri="{FF2B5EF4-FFF2-40B4-BE49-F238E27FC236}">
                      <a16:creationId xmlns:a16="http://schemas.microsoft.com/office/drawing/2014/main" id="{81495767-42C0-1A2D-2FBC-FE498AB79637}"/>
                    </a:ext>
                  </a:extLst>
                </p14:cNvPr>
                <p14:cNvContentPartPr/>
                <p14:nvPr/>
              </p14:nvContentPartPr>
              <p14:xfrm>
                <a:off x="832362" y="3328325"/>
                <a:ext cx="4942080" cy="442080"/>
              </p14:xfrm>
            </p:contentPart>
          </mc:Choice>
          <mc:Fallback xmlns="">
            <p:pic>
              <p:nvPicPr>
                <p:cNvPr id="7" name="Encre 6">
                  <a:extLst>
                    <a:ext uri="{FF2B5EF4-FFF2-40B4-BE49-F238E27FC236}">
                      <a16:creationId xmlns:a16="http://schemas.microsoft.com/office/drawing/2014/main" id="{81495767-42C0-1A2D-2FBC-FE498AB79637}"/>
                    </a:ext>
                  </a:extLst>
                </p:cNvPr>
                <p:cNvPicPr/>
                <p:nvPr/>
              </p:nvPicPr>
              <p:blipFill>
                <a:blip r:embed="rId11"/>
                <a:stretch>
                  <a:fillRect/>
                </a:stretch>
              </p:blipFill>
              <p:spPr>
                <a:xfrm>
                  <a:off x="823722" y="3319685"/>
                  <a:ext cx="49597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cre 7">
                  <a:extLst>
                    <a:ext uri="{FF2B5EF4-FFF2-40B4-BE49-F238E27FC236}">
                      <a16:creationId xmlns:a16="http://schemas.microsoft.com/office/drawing/2014/main" id="{665BCD1F-F1A7-89DF-575E-461A12481A64}"/>
                    </a:ext>
                  </a:extLst>
                </p14:cNvPr>
                <p14:cNvContentPartPr/>
                <p14:nvPr/>
              </p14:nvContentPartPr>
              <p14:xfrm>
                <a:off x="1375242" y="2794085"/>
                <a:ext cx="5407920" cy="2516760"/>
              </p14:xfrm>
            </p:contentPart>
          </mc:Choice>
          <mc:Fallback xmlns="">
            <p:pic>
              <p:nvPicPr>
                <p:cNvPr id="8" name="Encre 7">
                  <a:extLst>
                    <a:ext uri="{FF2B5EF4-FFF2-40B4-BE49-F238E27FC236}">
                      <a16:creationId xmlns:a16="http://schemas.microsoft.com/office/drawing/2014/main" id="{665BCD1F-F1A7-89DF-575E-461A12481A64}"/>
                    </a:ext>
                  </a:extLst>
                </p:cNvPr>
                <p:cNvPicPr/>
                <p:nvPr/>
              </p:nvPicPr>
              <p:blipFill>
                <a:blip r:embed="rId13"/>
                <a:stretch>
                  <a:fillRect/>
                </a:stretch>
              </p:blipFill>
              <p:spPr>
                <a:xfrm>
                  <a:off x="1366242" y="2785445"/>
                  <a:ext cx="5425560" cy="253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cre 9">
                  <a:extLst>
                    <a:ext uri="{FF2B5EF4-FFF2-40B4-BE49-F238E27FC236}">
                      <a16:creationId xmlns:a16="http://schemas.microsoft.com/office/drawing/2014/main" id="{A5F4C508-4B7C-0257-07B6-1FAF48DB8694}"/>
                    </a:ext>
                  </a:extLst>
                </p14:cNvPr>
                <p14:cNvContentPartPr/>
                <p14:nvPr/>
              </p14:nvContentPartPr>
              <p14:xfrm>
                <a:off x="3746922" y="2955005"/>
                <a:ext cx="4636800" cy="3079080"/>
              </p14:xfrm>
            </p:contentPart>
          </mc:Choice>
          <mc:Fallback xmlns="">
            <p:pic>
              <p:nvPicPr>
                <p:cNvPr id="10" name="Encre 9">
                  <a:extLst>
                    <a:ext uri="{FF2B5EF4-FFF2-40B4-BE49-F238E27FC236}">
                      <a16:creationId xmlns:a16="http://schemas.microsoft.com/office/drawing/2014/main" id="{A5F4C508-4B7C-0257-07B6-1FAF48DB8694}"/>
                    </a:ext>
                  </a:extLst>
                </p:cNvPr>
                <p:cNvPicPr/>
                <p:nvPr/>
              </p:nvPicPr>
              <p:blipFill>
                <a:blip r:embed="rId15"/>
                <a:stretch>
                  <a:fillRect/>
                </a:stretch>
              </p:blipFill>
              <p:spPr>
                <a:xfrm>
                  <a:off x="3738282" y="2946365"/>
                  <a:ext cx="4654440" cy="309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 name="Encre 11">
                <a:extLst>
                  <a:ext uri="{FF2B5EF4-FFF2-40B4-BE49-F238E27FC236}">
                    <a16:creationId xmlns:a16="http://schemas.microsoft.com/office/drawing/2014/main" id="{FE2D653E-8163-D3C0-4913-3F9D0BBAE49A}"/>
                  </a:ext>
                </a:extLst>
              </p14:cNvPr>
              <p14:cNvContentPartPr/>
              <p14:nvPr/>
            </p14:nvContentPartPr>
            <p14:xfrm>
              <a:off x="663522" y="5939765"/>
              <a:ext cx="2463840" cy="331200"/>
            </p14:xfrm>
          </p:contentPart>
        </mc:Choice>
        <mc:Fallback xmlns="">
          <p:pic>
            <p:nvPicPr>
              <p:cNvPr id="12" name="Encre 11">
                <a:extLst>
                  <a:ext uri="{FF2B5EF4-FFF2-40B4-BE49-F238E27FC236}">
                    <a16:creationId xmlns:a16="http://schemas.microsoft.com/office/drawing/2014/main" id="{FE2D653E-8163-D3C0-4913-3F9D0BBAE49A}"/>
                  </a:ext>
                </a:extLst>
              </p:cNvPr>
              <p:cNvPicPr/>
              <p:nvPr/>
            </p:nvPicPr>
            <p:blipFill>
              <a:blip r:embed="rId17"/>
              <a:stretch>
                <a:fillRect/>
              </a:stretch>
            </p:blipFill>
            <p:spPr>
              <a:xfrm>
                <a:off x="654522" y="5930765"/>
                <a:ext cx="2481480" cy="348840"/>
              </a:xfrm>
              <a:prstGeom prst="rect">
                <a:avLst/>
              </a:prstGeom>
            </p:spPr>
          </p:pic>
        </mc:Fallback>
      </mc:AlternateContent>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51"/>
        <p:cNvGrpSpPr/>
        <p:nvPr/>
      </p:nvGrpSpPr>
      <p:grpSpPr>
        <a:xfrm>
          <a:off x="0" y="0"/>
          <a:ext cx="0" cy="0"/>
          <a:chOff x="0" y="0"/>
          <a:chExt cx="0" cy="0"/>
        </a:xfrm>
      </p:grpSpPr>
      <p:pic>
        <p:nvPicPr>
          <p:cNvPr id="252" name="Google Shape;252;p4"/>
          <p:cNvPicPr preferRelativeResize="0"/>
          <p:nvPr/>
        </p:nvPicPr>
        <p:blipFill rotWithShape="1">
          <a:blip r:embed="rId3">
            <a:alphaModFix/>
          </a:blip>
          <a:srcRect/>
          <a:stretch/>
        </p:blipFill>
        <p:spPr>
          <a:xfrm>
            <a:off x="1646443" y="2753712"/>
            <a:ext cx="8348894" cy="3931787"/>
          </a:xfrm>
          <a:prstGeom prst="rect">
            <a:avLst/>
          </a:prstGeom>
          <a:noFill/>
          <a:ln>
            <a:noFill/>
          </a:ln>
        </p:spPr>
      </p:pic>
      <p:sp>
        <p:nvSpPr>
          <p:cNvPr id="253" name="Google Shape;253;p4"/>
          <p:cNvSpPr txBox="1">
            <a:spLocks noGrp="1"/>
          </p:cNvSpPr>
          <p:nvPr>
            <p:ph type="title"/>
          </p:nvPr>
        </p:nvSpPr>
        <p:spPr>
          <a:xfrm>
            <a:off x="1109881" y="145552"/>
            <a:ext cx="9905998" cy="7057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a:t>CHAÎNE D’INFORMATION &amp; CHAÎNE D’ÉNERGIE</a:t>
            </a:r>
            <a:endParaRPr/>
          </a:p>
        </p:txBody>
      </p:sp>
      <p:sp>
        <p:nvSpPr>
          <p:cNvPr id="254" name="Google Shape;254;p4"/>
          <p:cNvSpPr txBox="1">
            <a:spLocks noGrp="1"/>
          </p:cNvSpPr>
          <p:nvPr>
            <p:ph type="body" idx="1"/>
          </p:nvPr>
        </p:nvSpPr>
        <p:spPr>
          <a:xfrm>
            <a:off x="542322" y="851337"/>
            <a:ext cx="10178230" cy="180778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Clr>
                <a:schemeClr val="lt1"/>
              </a:buClr>
              <a:buSzPct val="125000"/>
              <a:buChar char="•"/>
            </a:pPr>
            <a:r>
              <a:rPr lang="fr-FR" sz="1600"/>
              <a:t>Dans cette diapositive, nous avons la chaîne d’information et la chaîne d’énergie, dont les détails ont été donnés grâce au Cahier des Charges.</a:t>
            </a:r>
            <a:endParaRPr/>
          </a:p>
          <a:p>
            <a:pPr marL="228600" lvl="0" indent="-228600" algn="l" rtl="0">
              <a:lnSpc>
                <a:spcPct val="120000"/>
              </a:lnSpc>
              <a:spcBef>
                <a:spcPts val="1000"/>
              </a:spcBef>
              <a:spcAft>
                <a:spcPts val="0"/>
              </a:spcAft>
              <a:buClr>
                <a:schemeClr val="lt1"/>
              </a:buClr>
              <a:buSzPct val="125000"/>
              <a:buChar char="•"/>
            </a:pPr>
            <a:r>
              <a:rPr lang="fr-FR" sz="1600"/>
              <a:t>Cela nous permet de séparer certaines choses dans deux chaînes : La chaîne d’information (orange) et la chaîne d’énergie (verte).</a:t>
            </a:r>
            <a:endParaRPr/>
          </a:p>
          <a:p>
            <a:pPr marL="228600" lvl="0" indent="-228600" algn="l" rtl="0">
              <a:lnSpc>
                <a:spcPct val="120000"/>
              </a:lnSpc>
              <a:spcBef>
                <a:spcPts val="1000"/>
              </a:spcBef>
              <a:spcAft>
                <a:spcPts val="0"/>
              </a:spcAft>
              <a:buClr>
                <a:schemeClr val="lt1"/>
              </a:buClr>
              <a:buSzPct val="125000"/>
              <a:buChar char="•"/>
            </a:pPr>
            <a:r>
              <a:rPr lang="fr-FR" sz="1600"/>
              <a:t>La chaîne d’information débute avec la présence d’un humain qui met en route le détecteur de présence qui acquiert la donnée, suivie de la carte Arduino qui traite cette donnée et la transmet à l’IHM qui les communique à l’utilisateur.</a:t>
            </a:r>
            <a:endParaRPr/>
          </a:p>
          <a:p>
            <a:pPr marL="228600" lvl="0" indent="-228600" algn="l" rtl="0">
              <a:lnSpc>
                <a:spcPct val="120000"/>
              </a:lnSpc>
              <a:spcBef>
                <a:spcPts val="1000"/>
              </a:spcBef>
              <a:spcAft>
                <a:spcPts val="0"/>
              </a:spcAft>
              <a:buClr>
                <a:schemeClr val="lt1"/>
              </a:buClr>
              <a:buSzPct val="125000"/>
              <a:buChar char="•"/>
            </a:pPr>
            <a:r>
              <a:rPr lang="fr-FR" sz="1600"/>
              <a:t>La chaîne d'énergie nous montre comment nous allons alimenter nos spots et nos LEDS pour l’ambiance lumineuse.</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11"/>
          <p:cNvSpPr txBox="1">
            <a:spLocks noGrp="1"/>
          </p:cNvSpPr>
          <p:nvPr>
            <p:ph type="title"/>
          </p:nvPr>
        </p:nvSpPr>
        <p:spPr>
          <a:xfrm>
            <a:off x="5367090" y="597497"/>
            <a:ext cx="1454642" cy="6427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600"/>
              <a:buFont typeface="Twentieth Century"/>
              <a:buNone/>
            </a:pPr>
            <a:r>
              <a:rPr lang="fr-FR"/>
              <a:t>SHIELD</a:t>
            </a:r>
            <a:endParaRPr/>
          </a:p>
        </p:txBody>
      </p:sp>
      <p:sp>
        <p:nvSpPr>
          <p:cNvPr id="274" name="Google Shape;274;p11"/>
          <p:cNvSpPr txBox="1">
            <a:spLocks noGrp="1"/>
          </p:cNvSpPr>
          <p:nvPr>
            <p:ph type="body" idx="1"/>
          </p:nvPr>
        </p:nvSpPr>
        <p:spPr>
          <a:xfrm>
            <a:off x="458240" y="1240220"/>
            <a:ext cx="9379443" cy="263782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Clr>
                <a:schemeClr val="lt1"/>
              </a:buClr>
              <a:buSzPts val="3000"/>
              <a:buChar char="•"/>
            </a:pPr>
            <a:r>
              <a:rPr lang="fr-FR"/>
              <a:t>Nom : RGB LED Strip Driver Shield</a:t>
            </a:r>
            <a:endParaRPr/>
          </a:p>
          <a:p>
            <a:pPr marL="228600" lvl="0" indent="-228600" algn="l" rtl="0">
              <a:lnSpc>
                <a:spcPct val="120000"/>
              </a:lnSpc>
              <a:spcBef>
                <a:spcPts val="1000"/>
              </a:spcBef>
              <a:spcAft>
                <a:spcPts val="0"/>
              </a:spcAft>
              <a:buClr>
                <a:schemeClr val="lt1"/>
              </a:buClr>
              <a:buSzPts val="3000"/>
              <a:buChar char="•"/>
            </a:pPr>
            <a:r>
              <a:rPr lang="fr-FR"/>
              <a:t>Permet de piloter une bande LED grâce à une carte Arduino.</a:t>
            </a:r>
            <a:endParaRPr/>
          </a:p>
          <a:p>
            <a:pPr marL="228600" lvl="0" indent="-228600" algn="l" rtl="0">
              <a:lnSpc>
                <a:spcPct val="120000"/>
              </a:lnSpc>
              <a:spcBef>
                <a:spcPts val="1000"/>
              </a:spcBef>
              <a:spcAft>
                <a:spcPts val="0"/>
              </a:spcAft>
              <a:buClr>
                <a:schemeClr val="lt1"/>
              </a:buClr>
              <a:buSzPts val="3000"/>
              <a:buChar char="•"/>
            </a:pPr>
            <a:r>
              <a:rPr lang="fr-FR"/>
              <a:t>Compatible avec le ¾ des Arduinos disponibles sur le marché.</a:t>
            </a:r>
            <a:endParaRPr/>
          </a:p>
          <a:p>
            <a:pPr marL="228600" lvl="0" indent="-228600" algn="l" rtl="0">
              <a:lnSpc>
                <a:spcPct val="120000"/>
              </a:lnSpc>
              <a:spcBef>
                <a:spcPts val="1000"/>
              </a:spcBef>
              <a:spcAft>
                <a:spcPts val="0"/>
              </a:spcAft>
              <a:buClr>
                <a:schemeClr val="lt1"/>
              </a:buClr>
              <a:buSzPts val="3000"/>
              <a:buChar char="•"/>
            </a:pPr>
            <a:r>
              <a:rPr lang="fr-FR"/>
              <a:t>"Puissance électrique maximale" qui sort du Shield peut aller jusqu’à 72W (Ou 2A par sortie)</a:t>
            </a:r>
            <a:endParaRPr/>
          </a:p>
        </p:txBody>
      </p:sp>
      <p:pic>
        <p:nvPicPr>
          <p:cNvPr id="275" name="Google Shape;275;p11"/>
          <p:cNvPicPr preferRelativeResize="0"/>
          <p:nvPr/>
        </p:nvPicPr>
        <p:blipFill rotWithShape="1">
          <a:blip r:embed="rId3">
            <a:alphaModFix/>
          </a:blip>
          <a:srcRect/>
          <a:stretch/>
        </p:blipFill>
        <p:spPr>
          <a:xfrm>
            <a:off x="6474371" y="3312008"/>
            <a:ext cx="5356137" cy="3227071"/>
          </a:xfrm>
          <a:prstGeom prst="rect">
            <a:avLst/>
          </a:prstGeom>
          <a:noFill/>
          <a:ln>
            <a:noFill/>
          </a:ln>
        </p:spPr>
      </p:pic>
      <p:sp>
        <p:nvSpPr>
          <p:cNvPr id="276" name="Google Shape;276;p11"/>
          <p:cNvSpPr/>
          <p:nvPr/>
        </p:nvSpPr>
        <p:spPr>
          <a:xfrm>
            <a:off x="9716561" y="4381481"/>
            <a:ext cx="663390" cy="1416422"/>
          </a:xfrm>
          <a:prstGeom prst="rect">
            <a:avLst/>
          </a:prstGeom>
          <a:noFill/>
          <a:ln w="57150" cap="flat" cmpd="sng">
            <a:solidFill>
              <a:srgbClr val="FF0000"/>
            </a:solidFill>
            <a:prstDash val="solid"/>
            <a:round/>
            <a:headEnd type="none" w="sm" len="sm"/>
            <a:tailEnd type="none" w="sm" len="sm"/>
          </a:ln>
        </p:spPr>
        <p:txBody>
          <a:bodyPr spcFirstLastPara="1" wrap="square" lIns="228600" tIns="45700" rIns="228600"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277" name="Google Shape;277;p11"/>
          <p:cNvSpPr/>
          <p:nvPr/>
        </p:nvSpPr>
        <p:spPr>
          <a:xfrm>
            <a:off x="6821732" y="3878043"/>
            <a:ext cx="672354" cy="1595717"/>
          </a:xfrm>
          <a:prstGeom prst="rect">
            <a:avLst/>
          </a:prstGeom>
          <a:noFill/>
          <a:ln w="571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pic>
        <p:nvPicPr>
          <p:cNvPr id="282" name="Google Shape;282;p12" descr="Une image contenant texte, capture d’écran, moniteur&#10;&#10;Description générée automatiquement"/>
          <p:cNvPicPr preferRelativeResize="0">
            <a:picLocks noGrp="1"/>
          </p:cNvPicPr>
          <p:nvPr>
            <p:ph type="body" idx="1"/>
          </p:nvPr>
        </p:nvPicPr>
        <p:blipFill rotWithShape="1">
          <a:blip r:embed="rId3">
            <a:alphaModFix/>
          </a:blip>
          <a:srcRect l="53813" t="9878" r="6535" b="34416"/>
          <a:stretch/>
        </p:blipFill>
        <p:spPr>
          <a:xfrm>
            <a:off x="406684" y="209004"/>
            <a:ext cx="10731186" cy="6265368"/>
          </a:xfrm>
          <a:prstGeom prst="rect">
            <a:avLst/>
          </a:prstGeom>
          <a:noFill/>
          <a:ln>
            <a:noFill/>
          </a:ln>
        </p:spPr>
      </p:pic>
      <p:sp>
        <p:nvSpPr>
          <p:cNvPr id="283" name="Google Shape;283;p12"/>
          <p:cNvSpPr/>
          <p:nvPr/>
        </p:nvSpPr>
        <p:spPr>
          <a:xfrm>
            <a:off x="406683" y="177474"/>
            <a:ext cx="5308406" cy="148956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4" name="Google Shape;284;p12"/>
          <p:cNvSpPr/>
          <p:nvPr/>
        </p:nvSpPr>
        <p:spPr>
          <a:xfrm>
            <a:off x="396173" y="1882176"/>
            <a:ext cx="5226861" cy="1266127"/>
          </a:xfrm>
          <a:prstGeom prst="rect">
            <a:avLst/>
          </a:prstGeom>
          <a:no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5" name="Google Shape;285;p12"/>
          <p:cNvSpPr/>
          <p:nvPr/>
        </p:nvSpPr>
        <p:spPr>
          <a:xfrm>
            <a:off x="516981" y="3493355"/>
            <a:ext cx="4570026" cy="831672"/>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6" name="Google Shape;286;p12"/>
          <p:cNvSpPr/>
          <p:nvPr/>
        </p:nvSpPr>
        <p:spPr>
          <a:xfrm>
            <a:off x="396788" y="3259712"/>
            <a:ext cx="5114077" cy="3103251"/>
          </a:xfrm>
          <a:prstGeom prst="rect">
            <a:avLst/>
          </a:prstGeom>
          <a:noFill/>
          <a:ln w="571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7" name="Google Shape;287;p12"/>
          <p:cNvSpPr txBox="1">
            <a:spLocks noGrp="1"/>
          </p:cNvSpPr>
          <p:nvPr>
            <p:ph type="title"/>
          </p:nvPr>
        </p:nvSpPr>
        <p:spPr>
          <a:xfrm>
            <a:off x="8246565" y="498235"/>
            <a:ext cx="2758803" cy="120032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000"/>
              <a:buFont typeface="Twentieth Century"/>
              <a:buNone/>
            </a:pPr>
            <a:r>
              <a:rPr lang="fr-FR" sz="2000" b="1"/>
              <a:t>CODE ARDUINO POUR UNE SÉQUENCE AUTOMATIQUE DES LEDS</a:t>
            </a:r>
            <a:endParaRPr sz="2000"/>
          </a:p>
        </p:txBody>
      </p:sp>
      <p:sp>
        <p:nvSpPr>
          <p:cNvPr id="288" name="Google Shape;288;p12"/>
          <p:cNvSpPr txBox="1"/>
          <p:nvPr/>
        </p:nvSpPr>
        <p:spPr>
          <a:xfrm>
            <a:off x="6695090" y="1667034"/>
            <a:ext cx="4225158" cy="427809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rouge, nous pouvons voir le réglage des Broches de pilotage Arduino pour les couleurs (Lire le reste).</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blanc, on peut voir le Void Setup, ou le paramétrage du mode des broches pour la suite du programme, puis la mise en route de la librairie serial en 9600 bauds.</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jaune, on peut voir le début du Void Loop, ou le programme qui continuera de tourner en boucle.</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 sous-encadré vert, le programme pour modifier la luminosité rouge, dans la boucle “Quand”, la condition dit que “I=0, tant que i&lt;255, on rajoute +1 à I", et le programme est le même pour les autres couleurs de l’encadré Jaune.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5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5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5"/>
                                        </p:tgtEl>
                                        <p:attrNameLst>
                                          <p:attrName>style.visibility</p:attrName>
                                        </p:attrNameLst>
                                      </p:cBhvr>
                                      <p:to>
                                        <p:strVal val="visible"/>
                                      </p:to>
                                    </p:set>
                                    <p:animEffect transition="in" filter="fade">
                                      <p:cBhvr>
                                        <p:cTn id="27" dur="500"/>
                                        <p:tgtEl>
                                          <p:spTgt spid="2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gtEl>
                                        <p:attrNameLst>
                                          <p:attrName>style.visibility</p:attrName>
                                        </p:attrNameLst>
                                      </p:cBhvr>
                                      <p:to>
                                        <p:strVal val="visible"/>
                                      </p:to>
                                    </p:set>
                                    <p:animEffect transition="in" filter="fade">
                                      <p:cBhvr>
                                        <p:cTn id="32"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13"/>
          <p:cNvSpPr txBox="1">
            <a:spLocks noGrp="1"/>
          </p:cNvSpPr>
          <p:nvPr>
            <p:ph type="title"/>
          </p:nvPr>
        </p:nvSpPr>
        <p:spPr>
          <a:xfrm>
            <a:off x="8246565" y="498235"/>
            <a:ext cx="2758803" cy="120032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000"/>
              <a:buFont typeface="Twentieth Century"/>
              <a:buNone/>
            </a:pPr>
            <a:r>
              <a:rPr lang="fr-FR" sz="2000" b="1"/>
              <a:t>CODE ARDUINO POUR UNE SÉQUENCE AUTOMATIQUE DES LEDS</a:t>
            </a:r>
            <a:endParaRPr sz="2000"/>
          </a:p>
        </p:txBody>
      </p:sp>
      <p:pic>
        <p:nvPicPr>
          <p:cNvPr id="294" name="Google Shape;294;p13" descr="Une image contenant texte, capture d’écran, moniteur&#10;&#10;Description générée automatiquement"/>
          <p:cNvPicPr preferRelativeResize="0">
            <a:picLocks noGrp="1"/>
          </p:cNvPicPr>
          <p:nvPr>
            <p:ph type="body" idx="1"/>
          </p:nvPr>
        </p:nvPicPr>
        <p:blipFill rotWithShape="1">
          <a:blip r:embed="rId3">
            <a:alphaModFix/>
          </a:blip>
          <a:srcRect l="53813" t="63770" r="31009" b="11784"/>
          <a:stretch/>
        </p:blipFill>
        <p:spPr>
          <a:xfrm>
            <a:off x="160145" y="1082565"/>
            <a:ext cx="5606522" cy="3752194"/>
          </a:xfrm>
          <a:prstGeom prst="rect">
            <a:avLst/>
          </a:prstGeom>
          <a:noFill/>
          <a:ln>
            <a:noFill/>
          </a:ln>
        </p:spPr>
      </p:pic>
      <p:sp>
        <p:nvSpPr>
          <p:cNvPr id="295" name="Google Shape;295;p13"/>
          <p:cNvSpPr/>
          <p:nvPr/>
        </p:nvSpPr>
        <p:spPr>
          <a:xfrm>
            <a:off x="160145" y="1082565"/>
            <a:ext cx="5589014" cy="3752194"/>
          </a:xfrm>
          <a:prstGeom prst="rect">
            <a:avLst/>
          </a:prstGeom>
          <a:noFill/>
          <a:ln w="571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96" name="Google Shape;296;p13"/>
          <p:cNvSpPr txBox="1"/>
          <p:nvPr/>
        </p:nvSpPr>
        <p:spPr>
          <a:xfrm>
            <a:off x="7126014" y="2238703"/>
            <a:ext cx="369964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Dans l’encadré Orange, le programme est à peu près le même, excepté le fait que les couleurs font une sorte de fondu, c’est-à-dire que, pour le début, comme on a comme dernière couleur active le bleu, et donc comme valeur 255, on lui met ‘’-i’’ a chaque boucle, et ainsi de suite pour les deux autres boucles.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Effect transition="in" filter="fade">
                                      <p:cBhvr>
                                        <p:cTn id="12" dur="500"/>
                                        <p:tgtEl>
                                          <p:spTgt spid="2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gtEl>
                                        <p:attrNameLst>
                                          <p:attrName>style.visibility</p:attrName>
                                        </p:attrNameLst>
                                      </p:cBhvr>
                                      <p:to>
                                        <p:strVal val="visible"/>
                                      </p:to>
                                    </p:set>
                                    <p:animEffect transition="in" filter="fade">
                                      <p:cBhvr>
                                        <p:cTn id="17"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pic>
        <p:nvPicPr>
          <p:cNvPr id="301" name="Google Shape;301;p14" descr="Une image contenant texte, capture d’écran, moniteur, intérieur&#10;&#10;Description générée automatiquement"/>
          <p:cNvPicPr preferRelativeResize="0"/>
          <p:nvPr/>
        </p:nvPicPr>
        <p:blipFill rotWithShape="1">
          <a:blip r:embed="rId3">
            <a:alphaModFix/>
          </a:blip>
          <a:srcRect l="18444" t="71616" r="71774" b="17463"/>
          <a:stretch/>
        </p:blipFill>
        <p:spPr>
          <a:xfrm>
            <a:off x="7642971" y="264637"/>
            <a:ext cx="3907898" cy="1805310"/>
          </a:xfrm>
          <a:prstGeom prst="rect">
            <a:avLst/>
          </a:prstGeom>
          <a:noFill/>
          <a:ln>
            <a:noFill/>
          </a:ln>
        </p:spPr>
      </p:pic>
      <p:pic>
        <p:nvPicPr>
          <p:cNvPr id="302" name="Google Shape;302;p14" descr="Une image contenant texte, capture d’écran, moniteur, intérieur&#10;&#10;Description générée automatiquement"/>
          <p:cNvPicPr preferRelativeResize="0"/>
          <p:nvPr/>
        </p:nvPicPr>
        <p:blipFill rotWithShape="1">
          <a:blip r:embed="rId3">
            <a:alphaModFix/>
          </a:blip>
          <a:srcRect l="18444" t="25637" r="71435" b="28918"/>
          <a:stretch/>
        </p:blipFill>
        <p:spPr>
          <a:xfrm>
            <a:off x="4775842" y="264637"/>
            <a:ext cx="2665484" cy="4951856"/>
          </a:xfrm>
          <a:prstGeom prst="rect">
            <a:avLst/>
          </a:prstGeom>
          <a:noFill/>
          <a:ln>
            <a:noFill/>
          </a:ln>
        </p:spPr>
      </p:pic>
      <p:pic>
        <p:nvPicPr>
          <p:cNvPr id="303" name="Google Shape;303;p14" descr="Une image contenant texte, capture d’écran, moniteur, intérieur&#10;&#10;Description générée automatiquement"/>
          <p:cNvPicPr preferRelativeResize="0"/>
          <p:nvPr/>
        </p:nvPicPr>
        <p:blipFill rotWithShape="1">
          <a:blip r:embed="rId3">
            <a:alphaModFix/>
          </a:blip>
          <a:srcRect l="18444" t="9459" r="68544" b="75179"/>
          <a:stretch/>
        </p:blipFill>
        <p:spPr>
          <a:xfrm>
            <a:off x="254198" y="2417379"/>
            <a:ext cx="4407047" cy="2152742"/>
          </a:xfrm>
          <a:prstGeom prst="rect">
            <a:avLst/>
          </a:prstGeom>
          <a:noFill/>
          <a:ln>
            <a:noFill/>
          </a:ln>
        </p:spPr>
      </p:pic>
      <p:sp>
        <p:nvSpPr>
          <p:cNvPr id="304" name="Google Shape;304;p14"/>
          <p:cNvSpPr/>
          <p:nvPr/>
        </p:nvSpPr>
        <p:spPr>
          <a:xfrm>
            <a:off x="254199" y="2417379"/>
            <a:ext cx="4407047" cy="2152742"/>
          </a:xfrm>
          <a:prstGeom prst="rect">
            <a:avLst/>
          </a:prstGeom>
          <a:noFill/>
          <a:ln w="571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5" name="Google Shape;305;p14"/>
          <p:cNvSpPr/>
          <p:nvPr/>
        </p:nvSpPr>
        <p:spPr>
          <a:xfrm>
            <a:off x="4771698" y="267999"/>
            <a:ext cx="2669628" cy="4933036"/>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6" name="Google Shape;306;p14"/>
          <p:cNvSpPr/>
          <p:nvPr/>
        </p:nvSpPr>
        <p:spPr>
          <a:xfrm>
            <a:off x="7642971" y="264637"/>
            <a:ext cx="3907898" cy="1784880"/>
          </a:xfrm>
          <a:prstGeom prst="rect">
            <a:avLst/>
          </a:prstGeom>
          <a:noFill/>
          <a:ln w="571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7" name="Google Shape;307;p14"/>
          <p:cNvSpPr txBox="1"/>
          <p:nvPr/>
        </p:nvSpPr>
        <p:spPr>
          <a:xfrm>
            <a:off x="578068" y="4801349"/>
            <a:ext cx="2249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En orange, la partie Setup.</a:t>
            </a:r>
            <a:endParaRPr/>
          </a:p>
        </p:txBody>
      </p:sp>
      <p:sp>
        <p:nvSpPr>
          <p:cNvPr id="308" name="Google Shape;308;p14"/>
          <p:cNvSpPr txBox="1"/>
          <p:nvPr/>
        </p:nvSpPr>
        <p:spPr>
          <a:xfrm>
            <a:off x="4771698" y="5433848"/>
            <a:ext cx="266962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La partie rouge, qui permet au programme d’allumer une seule LED.</a:t>
            </a:r>
            <a:endParaRPr/>
          </a:p>
        </p:txBody>
      </p:sp>
      <p:sp>
        <p:nvSpPr>
          <p:cNvPr id="309" name="Google Shape;309;p14"/>
          <p:cNvSpPr txBox="1"/>
          <p:nvPr/>
        </p:nvSpPr>
        <p:spPr>
          <a:xfrm>
            <a:off x="7819697" y="2417379"/>
            <a:ext cx="319514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La partie jaune, qui est la ligne de code qui arrête toutes les LEDs.</a:t>
            </a:r>
            <a:endParaRPr/>
          </a:p>
        </p:txBody>
      </p:sp>
      <p:sp>
        <p:nvSpPr>
          <p:cNvPr id="310" name="Google Shape;310;p14"/>
          <p:cNvSpPr txBox="1"/>
          <p:nvPr/>
        </p:nvSpPr>
        <p:spPr>
          <a:xfrm>
            <a:off x="903889" y="714703"/>
            <a:ext cx="240686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lt1"/>
                </a:solidFill>
                <a:latin typeface="Twentieth Century"/>
                <a:ea typeface="Twentieth Century"/>
                <a:cs typeface="Twentieth Century"/>
                <a:sym typeface="Twentieth Century"/>
              </a:rPr>
              <a:t>Code pour le module Bluetooth HC05.</a:t>
            </a:r>
            <a:endParaRPr sz="2000" b="1">
              <a:solidFill>
                <a:schemeClr val="lt1"/>
              </a:solidFill>
              <a:latin typeface="Twentieth Century"/>
              <a:ea typeface="Twentieth Century"/>
              <a:cs typeface="Twentieth Century"/>
              <a:sym typeface="Twentieth Century"/>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5"/>
                                        </p:tgtEl>
                                        <p:attrNameLst>
                                          <p:attrName>style.visibility</p:attrName>
                                        </p:attrNameLst>
                                      </p:cBhvr>
                                      <p:to>
                                        <p:strVal val="visible"/>
                                      </p:to>
                                    </p:set>
                                    <p:animEffect transition="in" filter="fade">
                                      <p:cBhvr>
                                        <p:cTn id="17" dur="500"/>
                                        <p:tgtEl>
                                          <p:spTgt spid="3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gtEl>
                                        <p:attrNameLst>
                                          <p:attrName>style.visibility</p:attrName>
                                        </p:attrNameLst>
                                      </p:cBhvr>
                                      <p:to>
                                        <p:strVal val="visible"/>
                                      </p:to>
                                    </p:set>
                                    <p:animEffect transition="in" filter="fade">
                                      <p:cBhvr>
                                        <p:cTn id="22" dur="500"/>
                                        <p:tgtEl>
                                          <p:spTgt spid="3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2"/>
                                        </p:tgtEl>
                                        <p:attrNameLst>
                                          <p:attrName>style.visibility</p:attrName>
                                        </p:attrNameLst>
                                      </p:cBhvr>
                                      <p:to>
                                        <p:strVal val="visible"/>
                                      </p:to>
                                    </p:set>
                                    <p:animEffect transition="in" filter="fade">
                                      <p:cBhvr>
                                        <p:cTn id="27" dur="500"/>
                                        <p:tgtEl>
                                          <p:spTgt spid="3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1"/>
                                        </p:tgtEl>
                                        <p:attrNameLst>
                                          <p:attrName>style.visibility</p:attrName>
                                        </p:attrNameLst>
                                      </p:cBhvr>
                                      <p:to>
                                        <p:strVal val="visible"/>
                                      </p:to>
                                    </p:set>
                                    <p:animEffect transition="in" filter="fade">
                                      <p:cBhvr>
                                        <p:cTn id="32"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b="1"/>
              <a:t>LE PROJET POWER CYCLE, C’EST QUOI ?</a:t>
            </a:r>
            <a:endParaRPr/>
          </a:p>
        </p:txBody>
      </p:sp>
      <p:sp>
        <p:nvSpPr>
          <p:cNvPr id="241" name="Google Shape;241;p2"/>
          <p:cNvSpPr txBox="1">
            <a:spLocks noGrp="1"/>
          </p:cNvSpPr>
          <p:nvPr>
            <p:ph type="body" idx="1"/>
          </p:nvPr>
        </p:nvSpPr>
        <p:spPr>
          <a:xfrm>
            <a:off x="1141413" y="2517537"/>
            <a:ext cx="4672500" cy="354180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lt1"/>
              </a:buClr>
              <a:buSzPct val="125000"/>
              <a:buChar char="•"/>
            </a:pPr>
            <a:r>
              <a:rPr lang="fr-FR" b="1"/>
              <a:t>Enjeux </a:t>
            </a:r>
            <a:r>
              <a:rPr lang="fr-FR"/>
              <a:t>:</a:t>
            </a:r>
            <a:endParaRPr/>
          </a:p>
          <a:p>
            <a:pPr marL="228600" lvl="0" indent="-228600" algn="l" rtl="0">
              <a:lnSpc>
                <a:spcPct val="120000"/>
              </a:lnSpc>
              <a:spcBef>
                <a:spcPts val="1000"/>
              </a:spcBef>
              <a:spcAft>
                <a:spcPts val="0"/>
              </a:spcAft>
              <a:buClr>
                <a:schemeClr val="lt1"/>
              </a:buClr>
              <a:buSzPct val="125000"/>
              <a:buChar char="•"/>
            </a:pPr>
            <a:r>
              <a:rPr lang="fr-FR"/>
              <a:t>Produire de l’énergie d’une source renouvelable et l’adapter à la recharge d’un téléphone</a:t>
            </a:r>
            <a:endParaRPr/>
          </a:p>
          <a:p>
            <a:pPr marL="228600" lvl="0" indent="-228600" algn="l" rtl="0">
              <a:lnSpc>
                <a:spcPct val="120000"/>
              </a:lnSpc>
              <a:spcBef>
                <a:spcPts val="1000"/>
              </a:spcBef>
              <a:spcAft>
                <a:spcPts val="0"/>
              </a:spcAft>
              <a:buClr>
                <a:schemeClr val="lt1"/>
              </a:buClr>
              <a:buSzPct val="125000"/>
              <a:buChar char="•"/>
            </a:pPr>
            <a:r>
              <a:rPr lang="fr-FR" b="1"/>
              <a:t>Problématique</a:t>
            </a:r>
            <a:r>
              <a:rPr lang="fr-FR"/>
              <a:t> :</a:t>
            </a:r>
            <a:endParaRPr/>
          </a:p>
          <a:p>
            <a:pPr marL="228600" lvl="0" indent="-261937" algn="l" rtl="0">
              <a:lnSpc>
                <a:spcPct val="100000"/>
              </a:lnSpc>
              <a:spcBef>
                <a:spcPts val="0"/>
              </a:spcBef>
              <a:spcAft>
                <a:spcPts val="0"/>
              </a:spcAft>
              <a:buSzPct val="125000"/>
              <a:buFont typeface="Twentieth Century"/>
              <a:buChar char="•"/>
            </a:pPr>
            <a:r>
              <a:rPr lang="fr-FR"/>
              <a:t>Comment accéder à une station de recharge qui utilise des énergies renouvelables</a:t>
            </a:r>
            <a:r>
              <a:rPr lang="fr-FR" sz="2350"/>
              <a:t>  </a:t>
            </a:r>
            <a:r>
              <a:rPr lang="fr-FR" sz="4400"/>
              <a:t> </a:t>
            </a:r>
            <a:endParaRPr/>
          </a:p>
        </p:txBody>
      </p:sp>
      <p:pic>
        <p:nvPicPr>
          <p:cNvPr id="3" name="Image 2" descr="Une image contenant vélo, plancher&#10;&#10;Description générée automatiquement">
            <a:extLst>
              <a:ext uri="{FF2B5EF4-FFF2-40B4-BE49-F238E27FC236}">
                <a16:creationId xmlns:a16="http://schemas.microsoft.com/office/drawing/2014/main" id="{3DC819FD-0CA8-8A34-F044-6E8DED62715B}"/>
              </a:ext>
            </a:extLst>
          </p:cNvPr>
          <p:cNvPicPr>
            <a:picLocks noChangeAspect="1"/>
          </p:cNvPicPr>
          <p:nvPr/>
        </p:nvPicPr>
        <p:blipFill rotWithShape="1">
          <a:blip r:embed="rId3"/>
          <a:srcRect l="427" t="7179" r="7883" b="22308"/>
          <a:stretch/>
        </p:blipFill>
        <p:spPr>
          <a:xfrm>
            <a:off x="5813913" y="1970977"/>
            <a:ext cx="6149853" cy="354180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
          <p:cNvSpPr txBox="1">
            <a:spLocks noGrp="1"/>
          </p:cNvSpPr>
          <p:nvPr>
            <p:ph type="title"/>
          </p:nvPr>
        </p:nvSpPr>
        <p:spPr>
          <a:xfrm>
            <a:off x="1141413" y="618518"/>
            <a:ext cx="4536056" cy="664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b="1"/>
              <a:t>CAHIER DES CHARGES</a:t>
            </a:r>
            <a:endParaRPr/>
          </a:p>
        </p:txBody>
      </p:sp>
      <p:sp>
        <p:nvSpPr>
          <p:cNvPr id="247" name="Google Shape;247;p3"/>
          <p:cNvSpPr txBox="1">
            <a:spLocks noGrp="1"/>
          </p:cNvSpPr>
          <p:nvPr>
            <p:ph type="body" idx="1"/>
          </p:nvPr>
        </p:nvSpPr>
        <p:spPr>
          <a:xfrm>
            <a:off x="6096000" y="258035"/>
            <a:ext cx="5095614" cy="280707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1000"/>
              </a:spcBef>
              <a:spcAft>
                <a:spcPts val="0"/>
              </a:spcAft>
              <a:buClr>
                <a:schemeClr val="lt1"/>
              </a:buClr>
              <a:buSzPts val="2250"/>
              <a:buChar char="•"/>
            </a:pPr>
            <a:r>
              <a:rPr lang="fr-FR" sz="1800" dirty="0"/>
              <a:t>Alimenter la batterie du vélo &amp; le téléphone</a:t>
            </a:r>
            <a:endParaRPr dirty="0"/>
          </a:p>
          <a:p>
            <a:pPr marL="228600" lvl="0" indent="-228600" algn="l" rtl="0">
              <a:lnSpc>
                <a:spcPct val="120000"/>
              </a:lnSpc>
              <a:spcBef>
                <a:spcPts val="1000"/>
              </a:spcBef>
              <a:spcAft>
                <a:spcPts val="0"/>
              </a:spcAft>
              <a:buClr>
                <a:schemeClr val="lt1"/>
              </a:buClr>
              <a:buSzPts val="2250"/>
              <a:buChar char="•"/>
            </a:pPr>
            <a:r>
              <a:rPr lang="fr-FR" sz="1800" dirty="0"/>
              <a:t>Avoir un système sécurisé &amp; Contrôler l’accès</a:t>
            </a:r>
            <a:endParaRPr dirty="0"/>
          </a:p>
          <a:p>
            <a:pPr marL="228600" lvl="0" indent="-200025" algn="l" rtl="0">
              <a:lnSpc>
                <a:spcPct val="120000"/>
              </a:lnSpc>
              <a:spcBef>
                <a:spcPts val="1000"/>
              </a:spcBef>
              <a:spcAft>
                <a:spcPts val="0"/>
              </a:spcAft>
              <a:buClr>
                <a:schemeClr val="lt1"/>
              </a:buClr>
              <a:buSzPts val="1800"/>
              <a:buChar char="•"/>
            </a:pPr>
            <a:r>
              <a:rPr lang="fr-FR" sz="1800" dirty="0"/>
              <a:t>Gérer la compatibilité des appareils</a:t>
            </a:r>
            <a:endParaRPr sz="1800" dirty="0"/>
          </a:p>
          <a:p>
            <a:pPr marL="228600" lvl="0" indent="-228600" algn="l" rtl="0">
              <a:lnSpc>
                <a:spcPct val="120000"/>
              </a:lnSpc>
              <a:spcBef>
                <a:spcPts val="1000"/>
              </a:spcBef>
              <a:spcAft>
                <a:spcPts val="0"/>
              </a:spcAft>
              <a:buClr>
                <a:schemeClr val="lt1"/>
              </a:buClr>
              <a:buSzPts val="2250"/>
              <a:buChar char="•"/>
            </a:pPr>
            <a:r>
              <a:rPr lang="fr-FR" sz="1800" dirty="0"/>
              <a:t>Acquérir la quantité d’énergie produite &amp; </a:t>
            </a:r>
            <a:r>
              <a:rPr lang="fr-FR" sz="1800" dirty="0" err="1"/>
              <a:t>déliverée</a:t>
            </a:r>
            <a:r>
              <a:rPr lang="fr-FR" sz="1800" dirty="0"/>
              <a:t> </a:t>
            </a:r>
            <a:endParaRPr dirty="0"/>
          </a:p>
          <a:p>
            <a:pPr marL="228600" lvl="0" indent="-228600" algn="l" rtl="0">
              <a:lnSpc>
                <a:spcPct val="120000"/>
              </a:lnSpc>
              <a:spcBef>
                <a:spcPts val="1000"/>
              </a:spcBef>
              <a:spcAft>
                <a:spcPts val="0"/>
              </a:spcAft>
              <a:buClr>
                <a:schemeClr val="lt1"/>
              </a:buClr>
              <a:buSzPts val="2250"/>
              <a:buChar char="•"/>
            </a:pPr>
            <a:r>
              <a:rPr lang="fr-FR" sz="1800" dirty="0"/>
              <a:t>Utiliser le système convenablement</a:t>
            </a:r>
            <a:endParaRPr dirty="0"/>
          </a:p>
        </p:txBody>
      </p:sp>
      <p:pic>
        <p:nvPicPr>
          <p:cNvPr id="5" name="Image 4">
            <a:extLst>
              <a:ext uri="{FF2B5EF4-FFF2-40B4-BE49-F238E27FC236}">
                <a16:creationId xmlns:a16="http://schemas.microsoft.com/office/drawing/2014/main" id="{FB486AD0-D353-597C-F13D-3429EB94FE98}"/>
              </a:ext>
            </a:extLst>
          </p:cNvPr>
          <p:cNvPicPr>
            <a:picLocks noChangeAspect="1"/>
          </p:cNvPicPr>
          <p:nvPr/>
        </p:nvPicPr>
        <p:blipFill>
          <a:blip r:embed="rId3"/>
          <a:stretch>
            <a:fillRect/>
          </a:stretch>
        </p:blipFill>
        <p:spPr>
          <a:xfrm>
            <a:off x="1220541" y="2903904"/>
            <a:ext cx="9934314" cy="3954096"/>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Image 2">
            <a:extLst>
              <a:ext uri="{FF2B5EF4-FFF2-40B4-BE49-F238E27FC236}">
                <a16:creationId xmlns:a16="http://schemas.microsoft.com/office/drawing/2014/main" id="{F8C7AEE0-AD65-498E-6D28-AFC94952B4AC}"/>
              </a:ext>
            </a:extLst>
          </p:cNvPr>
          <p:cNvPicPr>
            <a:picLocks noChangeAspect="1"/>
          </p:cNvPicPr>
          <p:nvPr/>
        </p:nvPicPr>
        <p:blipFill>
          <a:blip r:embed="rId3"/>
          <a:stretch>
            <a:fillRect/>
          </a:stretch>
        </p:blipFill>
        <p:spPr>
          <a:xfrm>
            <a:off x="5661397" y="3247354"/>
            <a:ext cx="6504227" cy="3594539"/>
          </a:xfrm>
          <a:prstGeom prst="rect">
            <a:avLst/>
          </a:prstGeom>
        </p:spPr>
      </p:pic>
      <p:sp>
        <p:nvSpPr>
          <p:cNvPr id="266" name="Google Shape;266;p10"/>
          <p:cNvSpPr txBox="1">
            <a:spLocks noGrp="1"/>
          </p:cNvSpPr>
          <p:nvPr>
            <p:ph type="title"/>
          </p:nvPr>
        </p:nvSpPr>
        <p:spPr>
          <a:xfrm>
            <a:off x="1172944" y="282187"/>
            <a:ext cx="9905998" cy="10105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fr-FR" dirty="0"/>
              <a:t>SCHÉMA FONCTIONNEL RÉSUMANT LES DOCUMENTS DEMANDÉS</a:t>
            </a:r>
            <a:endParaRPr dirty="0"/>
          </a:p>
        </p:txBody>
      </p:sp>
      <p:sp>
        <p:nvSpPr>
          <p:cNvPr id="267" name="Google Shape;267;p10"/>
          <p:cNvSpPr txBox="1">
            <a:spLocks noGrp="1"/>
          </p:cNvSpPr>
          <p:nvPr>
            <p:ph type="body" idx="1"/>
          </p:nvPr>
        </p:nvSpPr>
        <p:spPr>
          <a:xfrm>
            <a:off x="205993" y="1292771"/>
            <a:ext cx="11681207" cy="3841937"/>
          </a:xfrm>
          <a:prstGeom prst="rect">
            <a:avLst/>
          </a:prstGeom>
          <a:noFill/>
          <a:ln>
            <a:noFill/>
          </a:ln>
        </p:spPr>
        <p:txBody>
          <a:bodyPr spcFirstLastPara="1" wrap="square" lIns="91425" tIns="45700" rIns="91425" bIns="45700" anchor="t" anchorCtr="0">
            <a:noAutofit/>
          </a:bodyPr>
          <a:lstStyle/>
          <a:p>
            <a:pPr marL="285750" indent="-285750">
              <a:buSzPts val="1750"/>
            </a:pPr>
            <a:r>
              <a:rPr lang="fr-FR" sz="1400" dirty="0"/>
              <a:t>Dans le Vélo, nous avons deux sources d’énergies, l’énergie Solaire &amp; l’énergie Mécanique.</a:t>
            </a:r>
          </a:p>
          <a:p>
            <a:pPr marL="228600" lvl="0" indent="-228600" algn="l" rtl="0">
              <a:lnSpc>
                <a:spcPct val="120000"/>
              </a:lnSpc>
              <a:spcBef>
                <a:spcPts val="1000"/>
              </a:spcBef>
              <a:spcAft>
                <a:spcPts val="0"/>
              </a:spcAft>
              <a:buClr>
                <a:schemeClr val="lt1"/>
              </a:buClr>
              <a:buSzPts val="1750"/>
              <a:buChar char="•"/>
            </a:pPr>
            <a:r>
              <a:rPr lang="fr-FR" sz="1400" dirty="0"/>
              <a:t>Ces deux mêmes sources d’énergies sont connectées a un régulateur &amp; un onduleur, afin de les stocker dans la batterie.</a:t>
            </a:r>
          </a:p>
          <a:p>
            <a:pPr marL="228600" lvl="0" indent="-228600" algn="l" rtl="0">
              <a:lnSpc>
                <a:spcPct val="120000"/>
              </a:lnSpc>
              <a:spcBef>
                <a:spcPts val="1000"/>
              </a:spcBef>
              <a:spcAft>
                <a:spcPts val="0"/>
              </a:spcAft>
              <a:buClr>
                <a:schemeClr val="lt1"/>
              </a:buClr>
              <a:buSzPts val="1750"/>
              <a:buChar char="•"/>
            </a:pPr>
            <a:r>
              <a:rPr lang="fr-FR" sz="1400" dirty="0"/>
              <a:t>La batterie est reliée a un convertisseur d’énergie qui va convertir l’énergie récupérée afin de la distribuer pour recharger les téléphones.</a:t>
            </a:r>
          </a:p>
          <a:p>
            <a:pPr marL="228600" lvl="0" indent="-228600" algn="l" rtl="0">
              <a:lnSpc>
                <a:spcPct val="120000"/>
              </a:lnSpc>
              <a:spcBef>
                <a:spcPts val="1000"/>
              </a:spcBef>
              <a:spcAft>
                <a:spcPts val="0"/>
              </a:spcAft>
              <a:buClr>
                <a:schemeClr val="lt1"/>
              </a:buClr>
              <a:buSzPts val="1750"/>
              <a:buChar char="•"/>
            </a:pPr>
            <a:r>
              <a:rPr lang="fr-FR" sz="1400" dirty="0"/>
              <a:t>La batterie est aussi reliée a la carte Arduino, qui, grâce a la carte Arduino et un module, permettra de traiter le niveau de stockage.</a:t>
            </a:r>
          </a:p>
          <a:p>
            <a:pPr marL="228600" lvl="0" indent="-228600" algn="l" rtl="0">
              <a:lnSpc>
                <a:spcPct val="120000"/>
              </a:lnSpc>
              <a:spcBef>
                <a:spcPts val="1000"/>
              </a:spcBef>
              <a:spcAft>
                <a:spcPts val="0"/>
              </a:spcAft>
              <a:buClr>
                <a:schemeClr val="lt1"/>
              </a:buClr>
              <a:buSzPts val="1750"/>
              <a:buChar char="•"/>
            </a:pPr>
            <a:r>
              <a:rPr lang="fr-FR" sz="1400" dirty="0"/>
              <a:t>L’énergie récupérée par le Panneau, par la Dynamo &amp; l ’énergie consommée seront aussi récupérée par la carte Arduino afin d’être affichée sur l’INA 219.</a:t>
            </a:r>
          </a:p>
          <a:p>
            <a:pPr marL="228600" lvl="0" indent="-228600" algn="l" rtl="0">
              <a:lnSpc>
                <a:spcPct val="120000"/>
              </a:lnSpc>
              <a:spcBef>
                <a:spcPts val="1000"/>
              </a:spcBef>
              <a:spcAft>
                <a:spcPts val="0"/>
              </a:spcAft>
              <a:buClr>
                <a:schemeClr val="lt1"/>
              </a:buClr>
              <a:buSzPts val="1750"/>
              <a:buChar char="•"/>
            </a:pPr>
            <a:r>
              <a:rPr lang="fr-FR" sz="1400" dirty="0"/>
              <a:t>Les informations seront traitées par la carte Arduino, qui renverra les </a:t>
            </a:r>
            <a:br>
              <a:rPr lang="fr-FR" sz="1400" dirty="0"/>
            </a:br>
            <a:r>
              <a:rPr lang="fr-FR" sz="1400" dirty="0"/>
              <a:t>informations</a:t>
            </a:r>
          </a:p>
          <a:p>
            <a:pPr marL="228600" lvl="0" indent="-228600" algn="l" rtl="0">
              <a:lnSpc>
                <a:spcPct val="120000"/>
              </a:lnSpc>
              <a:spcBef>
                <a:spcPts val="1000"/>
              </a:spcBef>
              <a:spcAft>
                <a:spcPts val="0"/>
              </a:spcAft>
              <a:buClr>
                <a:schemeClr val="lt1"/>
              </a:buClr>
              <a:buSzPts val="1750"/>
              <a:buChar char="•"/>
            </a:pPr>
            <a:r>
              <a:rPr lang="fr-FR" sz="1400" dirty="0"/>
              <a:t>Pour contrôler l’accès, on utilisera un Module Bluetooth, qui, lorsque </a:t>
            </a:r>
            <a:br>
              <a:rPr lang="fr-FR" sz="1400" dirty="0"/>
            </a:br>
            <a:r>
              <a:rPr lang="fr-FR" sz="1400" dirty="0"/>
              <a:t>que un utilisateur voudra se connecter, il devra s’identifier, et si </a:t>
            </a:r>
            <a:br>
              <a:rPr lang="fr-FR" sz="1400" dirty="0"/>
            </a:br>
            <a:r>
              <a:rPr lang="fr-FR" sz="1400" dirty="0"/>
              <a:t>l’identification est incorrecte, l’utilisateur ne pourra pas recharger son </a:t>
            </a:r>
            <a:br>
              <a:rPr lang="fr-FR" sz="1400" dirty="0"/>
            </a:br>
            <a:r>
              <a:rPr lang="fr-FR" sz="1400" dirty="0"/>
              <a:t>téléphone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EF223-29AD-9EC6-0AF8-C0F660C68C5C}"/>
              </a:ext>
            </a:extLst>
          </p:cNvPr>
          <p:cNvSpPr>
            <a:spLocks noGrp="1"/>
          </p:cNvSpPr>
          <p:nvPr>
            <p:ph type="title"/>
          </p:nvPr>
        </p:nvSpPr>
        <p:spPr/>
        <p:txBody>
          <a:bodyPr/>
          <a:lstStyle/>
          <a:p>
            <a:r>
              <a:rPr lang="fr-FR" dirty="0"/>
              <a:t>PARTIE SIN : APPLICATION</a:t>
            </a:r>
            <a:endParaRPr lang="en-CA" dirty="0"/>
          </a:p>
        </p:txBody>
      </p:sp>
      <p:sp>
        <p:nvSpPr>
          <p:cNvPr id="3" name="Espace réservé du texte 2">
            <a:extLst>
              <a:ext uri="{FF2B5EF4-FFF2-40B4-BE49-F238E27FC236}">
                <a16:creationId xmlns:a16="http://schemas.microsoft.com/office/drawing/2014/main" id="{CCA39AB7-D3D2-7AF2-2F16-BCCD1C1BFA7B}"/>
              </a:ext>
            </a:extLst>
          </p:cNvPr>
          <p:cNvSpPr>
            <a:spLocks noGrp="1"/>
          </p:cNvSpPr>
          <p:nvPr>
            <p:ph type="body" idx="1"/>
          </p:nvPr>
        </p:nvSpPr>
        <p:spPr>
          <a:xfrm>
            <a:off x="262119" y="1959341"/>
            <a:ext cx="9905999" cy="3541714"/>
          </a:xfrm>
        </p:spPr>
        <p:txBody>
          <a:bodyPr/>
          <a:lstStyle/>
          <a:p>
            <a:pPr marL="85725" indent="0">
              <a:buNone/>
            </a:pPr>
            <a:r>
              <a:rPr lang="fr-FR" sz="2000" dirty="0"/>
              <a:t>Objectifs :</a:t>
            </a:r>
          </a:p>
          <a:p>
            <a:r>
              <a:rPr lang="fr-FR" sz="2000" dirty="0"/>
              <a:t>Authentifier l’utilisateur pour lui autoriser ou non l’accès a la recharge</a:t>
            </a:r>
          </a:p>
          <a:p>
            <a:pPr marL="85725" indent="0">
              <a:buNone/>
            </a:pPr>
            <a:r>
              <a:rPr lang="fr-FR" sz="2000" dirty="0"/>
              <a:t>Chaine d’information</a:t>
            </a:r>
          </a:p>
          <a:p>
            <a:pPr marL="85725" indent="0">
              <a:buNone/>
            </a:pPr>
            <a:r>
              <a:rPr lang="fr-FR" dirty="0"/>
              <a:t>  </a:t>
            </a:r>
          </a:p>
          <a:p>
            <a:endParaRPr lang="en-CA" dirty="0"/>
          </a:p>
        </p:txBody>
      </p:sp>
      <p:pic>
        <p:nvPicPr>
          <p:cNvPr id="5" name="Image 4">
            <a:extLst>
              <a:ext uri="{FF2B5EF4-FFF2-40B4-BE49-F238E27FC236}">
                <a16:creationId xmlns:a16="http://schemas.microsoft.com/office/drawing/2014/main" id="{4837E130-12B9-8637-16A3-1A1C947EAE58}"/>
              </a:ext>
            </a:extLst>
          </p:cNvPr>
          <p:cNvPicPr>
            <a:picLocks noChangeAspect="1"/>
          </p:cNvPicPr>
          <p:nvPr/>
        </p:nvPicPr>
        <p:blipFill>
          <a:blip r:embed="rId2"/>
          <a:stretch>
            <a:fillRect/>
          </a:stretch>
        </p:blipFill>
        <p:spPr>
          <a:xfrm>
            <a:off x="8512320" y="913268"/>
            <a:ext cx="2024674" cy="642970"/>
          </a:xfrm>
          <a:prstGeom prst="rect">
            <a:avLst/>
          </a:prstGeom>
        </p:spPr>
      </p:pic>
      <p:pic>
        <p:nvPicPr>
          <p:cNvPr id="7" name="Image 6">
            <a:extLst>
              <a:ext uri="{FF2B5EF4-FFF2-40B4-BE49-F238E27FC236}">
                <a16:creationId xmlns:a16="http://schemas.microsoft.com/office/drawing/2014/main" id="{F06F1ADA-5E3F-2602-8B84-871FF024ABDD}"/>
              </a:ext>
            </a:extLst>
          </p:cNvPr>
          <p:cNvPicPr>
            <a:picLocks noChangeAspect="1"/>
          </p:cNvPicPr>
          <p:nvPr/>
        </p:nvPicPr>
        <p:blipFill rotWithShape="1">
          <a:blip r:embed="rId3"/>
          <a:srcRect l="6929" t="985" r="3814" b="9557"/>
          <a:stretch/>
        </p:blipFill>
        <p:spPr>
          <a:xfrm>
            <a:off x="9147283" y="1850988"/>
            <a:ext cx="2779422" cy="4767345"/>
          </a:xfrm>
          <a:prstGeom prst="rect">
            <a:avLst/>
          </a:prstGeom>
        </p:spPr>
      </p:pic>
      <p:pic>
        <p:nvPicPr>
          <p:cNvPr id="9" name="Image 8">
            <a:extLst>
              <a:ext uri="{FF2B5EF4-FFF2-40B4-BE49-F238E27FC236}">
                <a16:creationId xmlns:a16="http://schemas.microsoft.com/office/drawing/2014/main" id="{55D65A90-0FBB-C136-E15B-6E94E68C9972}"/>
              </a:ext>
            </a:extLst>
          </p:cNvPr>
          <p:cNvPicPr>
            <a:picLocks noChangeAspect="1"/>
          </p:cNvPicPr>
          <p:nvPr/>
        </p:nvPicPr>
        <p:blipFill rotWithShape="1">
          <a:blip r:embed="rId4"/>
          <a:srcRect l="3115" r="2353"/>
          <a:stretch/>
        </p:blipFill>
        <p:spPr>
          <a:xfrm>
            <a:off x="114300" y="3580890"/>
            <a:ext cx="8853854" cy="1307539"/>
          </a:xfrm>
          <a:prstGeom prst="rect">
            <a:avLst/>
          </a:prstGeom>
        </p:spPr>
      </p:pic>
    </p:spTree>
    <p:extLst>
      <p:ext uri="{BB962C8B-B14F-4D97-AF65-F5344CB8AC3E}">
        <p14:creationId xmlns:p14="http://schemas.microsoft.com/office/powerpoint/2010/main" val="7473813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0DBC8-481B-2BCD-67FD-5DC49D45D682}"/>
              </a:ext>
            </a:extLst>
          </p:cNvPr>
          <p:cNvSpPr>
            <a:spLocks noGrp="1"/>
          </p:cNvSpPr>
          <p:nvPr>
            <p:ph type="title"/>
          </p:nvPr>
        </p:nvSpPr>
        <p:spPr/>
        <p:txBody>
          <a:bodyPr/>
          <a:lstStyle/>
          <a:p>
            <a:r>
              <a:rPr lang="fr-FR" dirty="0"/>
              <a:t>PARTIE SIN : APPLICATION</a:t>
            </a:r>
            <a:endParaRPr lang="en-CA" dirty="0"/>
          </a:p>
        </p:txBody>
      </p:sp>
      <p:sp>
        <p:nvSpPr>
          <p:cNvPr id="3" name="Espace réservé du texte 2">
            <a:extLst>
              <a:ext uri="{FF2B5EF4-FFF2-40B4-BE49-F238E27FC236}">
                <a16:creationId xmlns:a16="http://schemas.microsoft.com/office/drawing/2014/main" id="{CB388592-C6CE-19BD-774C-72C92AEB95F2}"/>
              </a:ext>
            </a:extLst>
          </p:cNvPr>
          <p:cNvSpPr>
            <a:spLocks noGrp="1"/>
          </p:cNvSpPr>
          <p:nvPr>
            <p:ph type="body" idx="1"/>
          </p:nvPr>
        </p:nvSpPr>
        <p:spPr/>
        <p:txBody>
          <a:bodyPr/>
          <a:lstStyle/>
          <a:p>
            <a:r>
              <a:rPr lang="fr-FR" dirty="0"/>
              <a:t>Utilisation</a:t>
            </a:r>
          </a:p>
          <a:p>
            <a:pPr marL="85725" indent="0">
              <a:buNone/>
            </a:pPr>
            <a:r>
              <a:rPr lang="fr-FR" dirty="0"/>
              <a:t>Utilisée pour « ouvrir » l’accès au vélo a l’utilisateur et afin d’enclencher la recharge du téléphone</a:t>
            </a:r>
          </a:p>
          <a:p>
            <a:pPr marL="85725" indent="0">
              <a:buNone/>
            </a:pPr>
            <a:endParaRPr lang="fr-FR" dirty="0"/>
          </a:p>
          <a:p>
            <a:pPr marL="85725" indent="0">
              <a:buNone/>
            </a:pPr>
            <a:endParaRPr lang="fr-FR" dirty="0"/>
          </a:p>
          <a:p>
            <a:pPr marL="85725" indent="0">
              <a:buNone/>
            </a:pPr>
            <a:endParaRPr lang="en-CA" dirty="0"/>
          </a:p>
        </p:txBody>
      </p:sp>
      <p:pic>
        <p:nvPicPr>
          <p:cNvPr id="5" name="Image 4">
            <a:extLst>
              <a:ext uri="{FF2B5EF4-FFF2-40B4-BE49-F238E27FC236}">
                <a16:creationId xmlns:a16="http://schemas.microsoft.com/office/drawing/2014/main" id="{6F8A2B5A-B098-065E-F418-5F07953E4E05}"/>
              </a:ext>
            </a:extLst>
          </p:cNvPr>
          <p:cNvPicPr>
            <a:picLocks noChangeAspect="1"/>
          </p:cNvPicPr>
          <p:nvPr/>
        </p:nvPicPr>
        <p:blipFill>
          <a:blip r:embed="rId2"/>
          <a:stretch>
            <a:fillRect/>
          </a:stretch>
        </p:blipFill>
        <p:spPr>
          <a:xfrm>
            <a:off x="992504" y="4188786"/>
            <a:ext cx="3588393" cy="2219138"/>
          </a:xfrm>
          <a:prstGeom prst="rect">
            <a:avLst/>
          </a:prstGeom>
        </p:spPr>
      </p:pic>
      <p:cxnSp>
        <p:nvCxnSpPr>
          <p:cNvPr id="7" name="Connecteur droit avec flèche 6">
            <a:extLst>
              <a:ext uri="{FF2B5EF4-FFF2-40B4-BE49-F238E27FC236}">
                <a16:creationId xmlns:a16="http://schemas.microsoft.com/office/drawing/2014/main" id="{D6A0E0E3-0CFE-AB21-6A7A-0DD4032B9373}"/>
              </a:ext>
            </a:extLst>
          </p:cNvPr>
          <p:cNvCxnSpPr/>
          <p:nvPr/>
        </p:nvCxnSpPr>
        <p:spPr>
          <a:xfrm>
            <a:off x="3850105" y="4776537"/>
            <a:ext cx="38741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C7C41500-B154-5855-9EEA-8103B27EC171}"/>
              </a:ext>
            </a:extLst>
          </p:cNvPr>
          <p:cNvCxnSpPr/>
          <p:nvPr/>
        </p:nvCxnSpPr>
        <p:spPr>
          <a:xfrm>
            <a:off x="3850105" y="5823284"/>
            <a:ext cx="38741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E45AF1A1-5316-6E53-4849-49C0A71BAE98}"/>
              </a:ext>
            </a:extLst>
          </p:cNvPr>
          <p:cNvSpPr txBox="1"/>
          <p:nvPr/>
        </p:nvSpPr>
        <p:spPr>
          <a:xfrm>
            <a:off x="7653295" y="4622648"/>
            <a:ext cx="3152273" cy="307777"/>
          </a:xfrm>
          <a:prstGeom prst="rect">
            <a:avLst/>
          </a:prstGeom>
          <a:noFill/>
        </p:spPr>
        <p:txBody>
          <a:bodyPr wrap="square" rtlCol="0">
            <a:spAutoFit/>
          </a:bodyPr>
          <a:lstStyle/>
          <a:p>
            <a:r>
              <a:rPr lang="fr-FR" dirty="0">
                <a:solidFill>
                  <a:schemeClr val="bg1"/>
                </a:solidFill>
              </a:rPr>
              <a:t>Ouvre l’accès a la personne </a:t>
            </a:r>
          </a:p>
        </p:txBody>
      </p:sp>
      <p:sp>
        <p:nvSpPr>
          <p:cNvPr id="11" name="ZoneTexte 10">
            <a:extLst>
              <a:ext uri="{FF2B5EF4-FFF2-40B4-BE49-F238E27FC236}">
                <a16:creationId xmlns:a16="http://schemas.microsoft.com/office/drawing/2014/main" id="{ADB7AF8A-7D4C-FE06-97E6-034DDC42A18C}"/>
              </a:ext>
            </a:extLst>
          </p:cNvPr>
          <p:cNvSpPr txBox="1"/>
          <p:nvPr/>
        </p:nvSpPr>
        <p:spPr>
          <a:xfrm>
            <a:off x="7640050" y="5714256"/>
            <a:ext cx="3152273" cy="307777"/>
          </a:xfrm>
          <a:prstGeom prst="rect">
            <a:avLst/>
          </a:prstGeom>
          <a:noFill/>
        </p:spPr>
        <p:txBody>
          <a:bodyPr wrap="square" rtlCol="0">
            <a:spAutoFit/>
          </a:bodyPr>
          <a:lstStyle/>
          <a:p>
            <a:r>
              <a:rPr lang="fr-FR" dirty="0">
                <a:solidFill>
                  <a:schemeClr val="bg1"/>
                </a:solidFill>
              </a:rPr>
              <a:t>Bloque l’accès a la personne</a:t>
            </a:r>
          </a:p>
        </p:txBody>
      </p:sp>
    </p:spTree>
    <p:extLst>
      <p:ext uri="{BB962C8B-B14F-4D97-AF65-F5344CB8AC3E}">
        <p14:creationId xmlns:p14="http://schemas.microsoft.com/office/powerpoint/2010/main" val="764034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A1AD9-10FA-3935-3921-77B21A157714}"/>
              </a:ext>
            </a:extLst>
          </p:cNvPr>
          <p:cNvSpPr>
            <a:spLocks noGrp="1"/>
          </p:cNvSpPr>
          <p:nvPr>
            <p:ph type="title"/>
          </p:nvPr>
        </p:nvSpPr>
        <p:spPr/>
        <p:txBody>
          <a:bodyPr/>
          <a:lstStyle/>
          <a:p>
            <a:r>
              <a:rPr lang="fr-FR" dirty="0"/>
              <a:t>PARTIE SIN : APPLICATION</a:t>
            </a:r>
            <a:endParaRPr lang="en-CA" dirty="0"/>
          </a:p>
        </p:txBody>
      </p:sp>
      <p:sp>
        <p:nvSpPr>
          <p:cNvPr id="3" name="Espace réservé du texte 2">
            <a:extLst>
              <a:ext uri="{FF2B5EF4-FFF2-40B4-BE49-F238E27FC236}">
                <a16:creationId xmlns:a16="http://schemas.microsoft.com/office/drawing/2014/main" id="{3A2361DB-ECB4-35DD-515E-057D794564C7}"/>
              </a:ext>
            </a:extLst>
          </p:cNvPr>
          <p:cNvSpPr>
            <a:spLocks noGrp="1"/>
          </p:cNvSpPr>
          <p:nvPr>
            <p:ph type="body" idx="1"/>
          </p:nvPr>
        </p:nvSpPr>
        <p:spPr/>
        <p:txBody>
          <a:bodyPr/>
          <a:lstStyle/>
          <a:p>
            <a:r>
              <a:rPr lang="fr-FR" dirty="0"/>
              <a:t>Cheminement de l’information</a:t>
            </a:r>
          </a:p>
          <a:p>
            <a:pPr marL="85725" indent="0">
              <a:buNone/>
            </a:pPr>
            <a:endParaRPr lang="en-CA" dirty="0"/>
          </a:p>
        </p:txBody>
      </p:sp>
      <p:pic>
        <p:nvPicPr>
          <p:cNvPr id="5" name="Image 4">
            <a:extLst>
              <a:ext uri="{FF2B5EF4-FFF2-40B4-BE49-F238E27FC236}">
                <a16:creationId xmlns:a16="http://schemas.microsoft.com/office/drawing/2014/main" id="{336656F6-51D4-F738-0A23-23933E704FF5}"/>
              </a:ext>
            </a:extLst>
          </p:cNvPr>
          <p:cNvPicPr>
            <a:picLocks noChangeAspect="1"/>
          </p:cNvPicPr>
          <p:nvPr/>
        </p:nvPicPr>
        <p:blipFill rotWithShape="1">
          <a:blip r:embed="rId2"/>
          <a:srcRect l="10068" t="27673" r="9409" b="9863"/>
          <a:stretch/>
        </p:blipFill>
        <p:spPr>
          <a:xfrm>
            <a:off x="505325" y="3105135"/>
            <a:ext cx="1720517" cy="457201"/>
          </a:xfrm>
          <a:prstGeom prst="rect">
            <a:avLst/>
          </a:prstGeom>
        </p:spPr>
      </p:pic>
      <p:pic>
        <p:nvPicPr>
          <p:cNvPr id="7" name="Image 6">
            <a:extLst>
              <a:ext uri="{FF2B5EF4-FFF2-40B4-BE49-F238E27FC236}">
                <a16:creationId xmlns:a16="http://schemas.microsoft.com/office/drawing/2014/main" id="{E97EB6CA-BD0F-347A-CDAC-C7FB5D1DF08F}"/>
              </a:ext>
            </a:extLst>
          </p:cNvPr>
          <p:cNvPicPr>
            <a:picLocks noChangeAspect="1"/>
          </p:cNvPicPr>
          <p:nvPr/>
        </p:nvPicPr>
        <p:blipFill rotWithShape="1">
          <a:blip r:embed="rId3"/>
          <a:srcRect l="5021" t="8468" r="3932" b="19278"/>
          <a:stretch/>
        </p:blipFill>
        <p:spPr>
          <a:xfrm>
            <a:off x="2863516" y="2925652"/>
            <a:ext cx="4692316" cy="1273369"/>
          </a:xfrm>
          <a:prstGeom prst="rect">
            <a:avLst/>
          </a:prstGeom>
        </p:spPr>
      </p:pic>
      <p:cxnSp>
        <p:nvCxnSpPr>
          <p:cNvPr id="8" name="Connecteur droit avec flèche 7">
            <a:extLst>
              <a:ext uri="{FF2B5EF4-FFF2-40B4-BE49-F238E27FC236}">
                <a16:creationId xmlns:a16="http://schemas.microsoft.com/office/drawing/2014/main" id="{EB40B21D-67F9-894E-4289-4C8E7E36615A}"/>
              </a:ext>
            </a:extLst>
          </p:cNvPr>
          <p:cNvCxnSpPr>
            <a:cxnSpLocks/>
          </p:cNvCxnSpPr>
          <p:nvPr/>
        </p:nvCxnSpPr>
        <p:spPr>
          <a:xfrm flipV="1">
            <a:off x="2225842" y="3102242"/>
            <a:ext cx="636087" cy="218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Image 10">
            <a:extLst>
              <a:ext uri="{FF2B5EF4-FFF2-40B4-BE49-F238E27FC236}">
                <a16:creationId xmlns:a16="http://schemas.microsoft.com/office/drawing/2014/main" id="{C739A62B-362D-FDF3-F1F2-DFB490E1F283}"/>
              </a:ext>
            </a:extLst>
          </p:cNvPr>
          <p:cNvPicPr>
            <a:picLocks noChangeAspect="1"/>
          </p:cNvPicPr>
          <p:nvPr/>
        </p:nvPicPr>
        <p:blipFill rotWithShape="1">
          <a:blip r:embed="rId4"/>
          <a:srcRect l="9089" t="26754"/>
          <a:stretch/>
        </p:blipFill>
        <p:spPr>
          <a:xfrm>
            <a:off x="505325" y="4776638"/>
            <a:ext cx="1600201" cy="354196"/>
          </a:xfrm>
          <a:prstGeom prst="rect">
            <a:avLst/>
          </a:prstGeom>
        </p:spPr>
      </p:pic>
      <p:cxnSp>
        <p:nvCxnSpPr>
          <p:cNvPr id="12" name="Connecteur droit avec flèche 11">
            <a:extLst>
              <a:ext uri="{FF2B5EF4-FFF2-40B4-BE49-F238E27FC236}">
                <a16:creationId xmlns:a16="http://schemas.microsoft.com/office/drawing/2014/main" id="{C8DC1B81-74B3-112E-3C7F-A654D33B6E59}"/>
              </a:ext>
            </a:extLst>
          </p:cNvPr>
          <p:cNvCxnSpPr>
            <a:cxnSpLocks/>
            <a:stCxn id="11" idx="3"/>
          </p:cNvCxnSpPr>
          <p:nvPr/>
        </p:nvCxnSpPr>
        <p:spPr>
          <a:xfrm flipV="1">
            <a:off x="2105526" y="4776638"/>
            <a:ext cx="782053" cy="1770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Image 13">
            <a:extLst>
              <a:ext uri="{FF2B5EF4-FFF2-40B4-BE49-F238E27FC236}">
                <a16:creationId xmlns:a16="http://schemas.microsoft.com/office/drawing/2014/main" id="{57EDD28E-3E7D-686D-A69B-13F04EB43172}"/>
              </a:ext>
            </a:extLst>
          </p:cNvPr>
          <p:cNvPicPr>
            <a:picLocks noChangeAspect="1"/>
          </p:cNvPicPr>
          <p:nvPr/>
        </p:nvPicPr>
        <p:blipFill rotWithShape="1">
          <a:blip r:embed="rId5"/>
          <a:srcRect l="6143" t="7856" r="7243" b="17468"/>
          <a:stretch/>
        </p:blipFill>
        <p:spPr>
          <a:xfrm>
            <a:off x="2887579" y="4668254"/>
            <a:ext cx="4505168" cy="1273370"/>
          </a:xfrm>
          <a:prstGeom prst="rect">
            <a:avLst/>
          </a:prstGeom>
        </p:spPr>
      </p:pic>
      <p:cxnSp>
        <p:nvCxnSpPr>
          <p:cNvPr id="22" name="Connecteur droit avec flèche 21">
            <a:extLst>
              <a:ext uri="{FF2B5EF4-FFF2-40B4-BE49-F238E27FC236}">
                <a16:creationId xmlns:a16="http://schemas.microsoft.com/office/drawing/2014/main" id="{08EF0220-571F-AC05-3AD0-F0FC2DD2521D}"/>
              </a:ext>
            </a:extLst>
          </p:cNvPr>
          <p:cNvCxnSpPr>
            <a:cxnSpLocks/>
            <a:endCxn id="26" idx="1"/>
          </p:cNvCxnSpPr>
          <p:nvPr/>
        </p:nvCxnSpPr>
        <p:spPr>
          <a:xfrm flipV="1">
            <a:off x="7555832" y="3580810"/>
            <a:ext cx="636087" cy="184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69A00465-E4E3-AF6D-C7F5-49E352E5A419}"/>
              </a:ext>
            </a:extLst>
          </p:cNvPr>
          <p:cNvCxnSpPr>
            <a:cxnSpLocks/>
            <a:endCxn id="32" idx="1"/>
          </p:cNvCxnSpPr>
          <p:nvPr/>
        </p:nvCxnSpPr>
        <p:spPr>
          <a:xfrm flipV="1">
            <a:off x="7392747" y="5514298"/>
            <a:ext cx="636087" cy="512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9B2B1EBE-14F7-4C26-2298-6025E7D8BAB3}"/>
              </a:ext>
            </a:extLst>
          </p:cNvPr>
          <p:cNvSpPr txBox="1"/>
          <p:nvPr/>
        </p:nvSpPr>
        <p:spPr>
          <a:xfrm>
            <a:off x="8191919" y="3211478"/>
            <a:ext cx="2480092" cy="738664"/>
          </a:xfrm>
          <a:prstGeom prst="rect">
            <a:avLst/>
          </a:prstGeom>
          <a:noFill/>
        </p:spPr>
        <p:txBody>
          <a:bodyPr wrap="square" rtlCol="0">
            <a:spAutoFit/>
          </a:bodyPr>
          <a:lstStyle/>
          <a:p>
            <a:r>
              <a:rPr lang="fr-FR" dirty="0">
                <a:solidFill>
                  <a:schemeClr val="bg1"/>
                </a:solidFill>
              </a:rPr>
              <a:t>Envoie la chaine de charactère a la carte Arduino pour Allumer la LED</a:t>
            </a:r>
          </a:p>
        </p:txBody>
      </p:sp>
      <p:sp>
        <p:nvSpPr>
          <p:cNvPr id="32" name="ZoneTexte 31">
            <a:extLst>
              <a:ext uri="{FF2B5EF4-FFF2-40B4-BE49-F238E27FC236}">
                <a16:creationId xmlns:a16="http://schemas.microsoft.com/office/drawing/2014/main" id="{1777EF8D-4FB2-4D98-F480-C134DB69931E}"/>
              </a:ext>
            </a:extLst>
          </p:cNvPr>
          <p:cNvSpPr txBox="1"/>
          <p:nvPr/>
        </p:nvSpPr>
        <p:spPr>
          <a:xfrm>
            <a:off x="8028834" y="5144966"/>
            <a:ext cx="2480092" cy="738664"/>
          </a:xfrm>
          <a:prstGeom prst="rect">
            <a:avLst/>
          </a:prstGeom>
          <a:noFill/>
        </p:spPr>
        <p:txBody>
          <a:bodyPr wrap="square" rtlCol="0">
            <a:spAutoFit/>
          </a:bodyPr>
          <a:lstStyle/>
          <a:p>
            <a:r>
              <a:rPr lang="fr-FR" dirty="0">
                <a:solidFill>
                  <a:schemeClr val="bg1"/>
                </a:solidFill>
              </a:rPr>
              <a:t>Envoie la chaine de charactère a la carte Arduino pour Eteindre la LED</a:t>
            </a:r>
          </a:p>
        </p:txBody>
      </p:sp>
    </p:spTree>
    <p:extLst>
      <p:ext uri="{BB962C8B-B14F-4D97-AF65-F5344CB8AC3E}">
        <p14:creationId xmlns:p14="http://schemas.microsoft.com/office/powerpoint/2010/main" val="231020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D7ED97-0DEB-D05D-C3A4-0C7C70568F7C}"/>
              </a:ext>
            </a:extLst>
          </p:cNvPr>
          <p:cNvSpPr>
            <a:spLocks noGrp="1"/>
          </p:cNvSpPr>
          <p:nvPr>
            <p:ph type="title"/>
          </p:nvPr>
        </p:nvSpPr>
        <p:spPr/>
        <p:txBody>
          <a:bodyPr/>
          <a:lstStyle/>
          <a:p>
            <a:r>
              <a:rPr lang="fr-FR" dirty="0"/>
              <a:t>PARTIE SIN : BLUETOOTH</a:t>
            </a:r>
            <a:endParaRPr lang="en-CA" dirty="0"/>
          </a:p>
        </p:txBody>
      </p:sp>
      <p:sp>
        <p:nvSpPr>
          <p:cNvPr id="3" name="Espace réservé du texte 2">
            <a:extLst>
              <a:ext uri="{FF2B5EF4-FFF2-40B4-BE49-F238E27FC236}">
                <a16:creationId xmlns:a16="http://schemas.microsoft.com/office/drawing/2014/main" id="{CF279DB4-18ED-043C-996A-27FA9537E5F8}"/>
              </a:ext>
            </a:extLst>
          </p:cNvPr>
          <p:cNvSpPr>
            <a:spLocks noGrp="1"/>
          </p:cNvSpPr>
          <p:nvPr>
            <p:ph type="body" idx="1"/>
          </p:nvPr>
        </p:nvSpPr>
        <p:spPr/>
        <p:txBody>
          <a:bodyPr>
            <a:normAutofit/>
          </a:bodyPr>
          <a:lstStyle/>
          <a:p>
            <a:r>
              <a:rPr lang="fr-FR" dirty="0"/>
              <a:t>Caractéristiques : </a:t>
            </a:r>
            <a:endParaRPr lang="en-CA" dirty="0"/>
          </a:p>
          <a:p>
            <a:pPr marL="85725" indent="0" algn="l">
              <a:buNone/>
            </a:pPr>
            <a:r>
              <a:rPr lang="fr-FR" b="0" i="0" dirty="0">
                <a:solidFill>
                  <a:schemeClr val="bg1"/>
                </a:solidFill>
                <a:effectLst/>
              </a:rPr>
              <a:t>La </a:t>
            </a:r>
            <a:r>
              <a:rPr lang="fr-FR" i="0" dirty="0">
                <a:solidFill>
                  <a:schemeClr val="bg1"/>
                </a:solidFill>
                <a:effectLst/>
              </a:rPr>
              <a:t>norme Bluetooth </a:t>
            </a:r>
            <a:r>
              <a:rPr lang="fr-FR" b="0" i="0" dirty="0">
                <a:solidFill>
                  <a:schemeClr val="bg1"/>
                </a:solidFill>
                <a:effectLst/>
              </a:rPr>
              <a:t>permet de connecter des appareils entre eux par une liaison à courte distance sans fil, elle permet ainsi de relier simplement entre eux un ordinateur et son imprimante, un smartphone et une enceinte audio etc.</a:t>
            </a:r>
          </a:p>
          <a:p>
            <a:pPr marL="85725" indent="0">
              <a:buNone/>
            </a:pPr>
            <a:endParaRPr lang="fr-FR" dirty="0"/>
          </a:p>
        </p:txBody>
      </p:sp>
    </p:spTree>
    <p:extLst>
      <p:ext uri="{BB962C8B-B14F-4D97-AF65-F5344CB8AC3E}">
        <p14:creationId xmlns:p14="http://schemas.microsoft.com/office/powerpoint/2010/main" val="35310524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CE1059-35AB-3253-5B77-A784388E8A6E}"/>
              </a:ext>
            </a:extLst>
          </p:cNvPr>
          <p:cNvSpPr>
            <a:spLocks noGrp="1"/>
          </p:cNvSpPr>
          <p:nvPr>
            <p:ph type="title"/>
          </p:nvPr>
        </p:nvSpPr>
        <p:spPr/>
        <p:txBody>
          <a:bodyPr/>
          <a:lstStyle/>
          <a:p>
            <a:r>
              <a:rPr lang="fr-FR" dirty="0"/>
              <a:t>PARTIE SIN : BLUETOOTH</a:t>
            </a:r>
            <a:endParaRPr lang="en-CA" dirty="0"/>
          </a:p>
        </p:txBody>
      </p:sp>
      <p:sp>
        <p:nvSpPr>
          <p:cNvPr id="3" name="Espace réservé du texte 2">
            <a:extLst>
              <a:ext uri="{FF2B5EF4-FFF2-40B4-BE49-F238E27FC236}">
                <a16:creationId xmlns:a16="http://schemas.microsoft.com/office/drawing/2014/main" id="{3FAA167C-2B94-D973-C5EE-91AB1E4674C4}"/>
              </a:ext>
            </a:extLst>
          </p:cNvPr>
          <p:cNvSpPr>
            <a:spLocks noGrp="1"/>
          </p:cNvSpPr>
          <p:nvPr>
            <p:ph type="body" idx="1"/>
          </p:nvPr>
        </p:nvSpPr>
        <p:spPr/>
        <p:txBody>
          <a:bodyPr/>
          <a:lstStyle/>
          <a:p>
            <a:r>
              <a:rPr lang="fr-FR" dirty="0"/>
              <a:t>Avantages </a:t>
            </a:r>
          </a:p>
          <a:p>
            <a:pPr marL="85725" indent="0">
              <a:buNone/>
            </a:pPr>
            <a:r>
              <a:rPr lang="fr-FR" b="0" i="0" dirty="0">
                <a:solidFill>
                  <a:schemeClr val="bg1"/>
                </a:solidFill>
                <a:effectLst/>
              </a:rPr>
              <a:t>Le Bluetooth étant un canal haut débit, il permet d'envoyer instantanément des </a:t>
            </a:r>
            <a:r>
              <a:rPr lang="fr-FR" dirty="0">
                <a:solidFill>
                  <a:schemeClr val="bg1"/>
                </a:solidFill>
              </a:rPr>
              <a:t>données au utilisateurs </a:t>
            </a:r>
            <a:r>
              <a:rPr lang="fr-FR" b="0" i="0" dirty="0">
                <a:solidFill>
                  <a:schemeClr val="bg1"/>
                </a:solidFill>
                <a:effectLst/>
              </a:rPr>
              <a:t>intéressés qui se trouvent à proximité du point de connexion. C'est totalement gratuit pour l'utilisateur. Le Bluetooth dispose en outre d'une audience de masse.</a:t>
            </a:r>
            <a:endParaRPr lang="en-CA" dirty="0">
              <a:solidFill>
                <a:schemeClr val="bg1"/>
              </a:solidFill>
            </a:endParaRPr>
          </a:p>
        </p:txBody>
      </p:sp>
    </p:spTree>
    <p:extLst>
      <p:ext uri="{BB962C8B-B14F-4D97-AF65-F5344CB8AC3E}">
        <p14:creationId xmlns:p14="http://schemas.microsoft.com/office/powerpoint/2010/main" val="908884162"/>
      </p:ext>
    </p:extLst>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1047</Words>
  <Application>Microsoft Office PowerPoint</Application>
  <PresentationFormat>Grand écran</PresentationFormat>
  <Paragraphs>76</Paragraphs>
  <Slides>17</Slides>
  <Notes>11</Notes>
  <HiddenSlides>6</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Arial</vt:lpstr>
      <vt:lpstr>Calibri</vt:lpstr>
      <vt:lpstr>Twentieth Century</vt:lpstr>
      <vt:lpstr>Circuit</vt:lpstr>
      <vt:lpstr>Power Cycle, Vélo-Station de recharge pour appareil mobile.</vt:lpstr>
      <vt:lpstr>LE PROJET POWER CYCLE, C’EST QUOI ?</vt:lpstr>
      <vt:lpstr>CAHIER DES CHARGES</vt:lpstr>
      <vt:lpstr>SCHÉMA FONCTIONNEL RÉSUMANT LES DOCUMENTS DEMANDÉS</vt:lpstr>
      <vt:lpstr>PARTIE SIN : APPLICATION</vt:lpstr>
      <vt:lpstr>PARTIE SIN : APPLICATION</vt:lpstr>
      <vt:lpstr>PARTIE SIN : APPLICATION</vt:lpstr>
      <vt:lpstr>PARTIE SIN : BLUETOOTH</vt:lpstr>
      <vt:lpstr>PARTIE SIN : BLUETOOTH</vt:lpstr>
      <vt:lpstr>PARTIE SIN : BLUETOOTH</vt:lpstr>
      <vt:lpstr>MERCI D’AVOIR SUIVI !</vt:lpstr>
      <vt:lpstr>CARTE MENTALE DU CAHIER DES CHARGES</vt:lpstr>
      <vt:lpstr>CHAÎNE D’INFORMATION &amp; CHAÎNE D’ÉNERGIE</vt:lpstr>
      <vt:lpstr>SHIELD</vt:lpstr>
      <vt:lpstr>CODE ARDUINO POUR UNE SÉQUENCE AUTOMATIQUE DES LEDS</vt:lpstr>
      <vt:lpstr>CODE ARDUINO POUR UNE SÉQUENCE AUTOMATIQUE DES LEDS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Cycle, Vélo-Station de recharge pour appareil mobile.</dc:title>
  <dc:creator>richard1</dc:creator>
  <cp:lastModifiedBy>RICHARD, MAXIME</cp:lastModifiedBy>
  <cp:revision>2</cp:revision>
  <dcterms:created xsi:type="dcterms:W3CDTF">2021-05-12T14:48:38Z</dcterms:created>
  <dcterms:modified xsi:type="dcterms:W3CDTF">2022-05-24T08:15:43Z</dcterms:modified>
</cp:coreProperties>
</file>